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맑은 고딕" panose="020B0503020000020004" pitchFamily="50" charset="-127"/>
      <p:regular r:id="rId25"/>
      <p:bold r:id="rId26"/>
    </p:embeddedFont>
    <p:embeddedFont>
      <p:font typeface="Arial Bold" panose="020B0704020202020204" pitchFamily="34" charset="0"/>
      <p:regular r:id="rId27"/>
      <p:bold r:id="rId28"/>
    </p:embeddedFont>
    <p:embeddedFont>
      <p:font typeface="Noto Sans Kr" panose="020B0200000000000000" pitchFamily="50" charset="-127"/>
      <p:regular r:id="rId29"/>
      <p:bold r:id="rId30"/>
    </p:embeddedFont>
    <p:embeddedFont>
      <p:font typeface="Noto Sans Kr Bold" panose="020B0200000000000000" pitchFamily="50" charset="-127"/>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963" autoAdjust="0"/>
  </p:normalViewPr>
  <p:slideViewPr>
    <p:cSldViewPr>
      <p:cViewPr>
        <p:scale>
          <a:sx n="50" d="100"/>
          <a:sy n="50" d="100"/>
        </p:scale>
        <p:origin x="67"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692DCD-F426-4036-B9D2-AFAA429FAFB9}" type="datetimeFigureOut">
              <a:rPr lang="ko-KR" altLang="en-US" smtClean="0"/>
              <a:t>2025-10-29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F3F4BC-9DF1-4341-A64C-43E3ABBD2E1C}" type="slidenum">
              <a:rPr lang="ko-KR" altLang="en-US" smtClean="0"/>
              <a:t>‹#›</a:t>
            </a:fld>
            <a:endParaRPr lang="ko-KR" altLang="en-US"/>
          </a:p>
        </p:txBody>
      </p:sp>
    </p:spTree>
    <p:extLst>
      <p:ext uri="{BB962C8B-B14F-4D97-AF65-F5344CB8AC3E}">
        <p14:creationId xmlns:p14="http://schemas.microsoft.com/office/powerpoint/2010/main" val="167227014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3F3F4BC-9DF1-4341-A64C-43E3ABBD2E1C}" type="slidenum">
              <a:rPr lang="ko-KR" altLang="en-US" smtClean="0"/>
              <a:t>6</a:t>
            </a:fld>
            <a:endParaRPr lang="ko-KR" altLang="en-US"/>
          </a:p>
        </p:txBody>
      </p:sp>
    </p:spTree>
    <p:extLst>
      <p:ext uri="{BB962C8B-B14F-4D97-AF65-F5344CB8AC3E}">
        <p14:creationId xmlns:p14="http://schemas.microsoft.com/office/powerpoint/2010/main" val="3425572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3F3F4BC-9DF1-4341-A64C-43E3ABBD2E1C}" type="slidenum">
              <a:rPr lang="ko-KR" altLang="en-US" smtClean="0"/>
              <a:t>18</a:t>
            </a:fld>
            <a:endParaRPr lang="ko-KR" altLang="en-US"/>
          </a:p>
        </p:txBody>
      </p:sp>
    </p:spTree>
    <p:extLst>
      <p:ext uri="{BB962C8B-B14F-4D97-AF65-F5344CB8AC3E}">
        <p14:creationId xmlns:p14="http://schemas.microsoft.com/office/powerpoint/2010/main" val="33763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ko-KR"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103120"/>
          </a:xfrm>
          <a:custGeom>
            <a:avLst/>
            <a:gdLst/>
            <a:ahLst/>
            <a:cxnLst/>
            <a:rect l="l" t="t" r="r" b="b"/>
            <a:pathLst>
              <a:path w="18288000" h="2103120">
                <a:moveTo>
                  <a:pt x="0" y="0"/>
                </a:moveTo>
                <a:lnTo>
                  <a:pt x="18288000" y="0"/>
                </a:lnTo>
                <a:lnTo>
                  <a:pt x="18288000" y="2103120"/>
                </a:lnTo>
                <a:lnTo>
                  <a:pt x="0" y="2103120"/>
                </a:lnTo>
                <a:lnTo>
                  <a:pt x="0" y="0"/>
                </a:lnTo>
                <a:close/>
              </a:path>
            </a:pathLst>
          </a:custGeom>
          <a:blipFill>
            <a:blip r:embed="rId2"/>
            <a:stretch>
              <a:fillRect/>
            </a:stretch>
          </a:blipFill>
        </p:spPr>
        <p:txBody>
          <a:bodyPr/>
          <a:lstStyle/>
          <a:p>
            <a:endParaRPr lang="ko-KR" altLang="en-US"/>
          </a:p>
        </p:txBody>
      </p:sp>
      <p:sp>
        <p:nvSpPr>
          <p:cNvPr id="3" name="Freeform 3"/>
          <p:cNvSpPr/>
          <p:nvPr/>
        </p:nvSpPr>
        <p:spPr>
          <a:xfrm>
            <a:off x="0" y="3312216"/>
            <a:ext cx="7908028" cy="6326423"/>
          </a:xfrm>
          <a:custGeom>
            <a:avLst/>
            <a:gdLst/>
            <a:ahLst/>
            <a:cxnLst/>
            <a:rect l="l" t="t" r="r" b="b"/>
            <a:pathLst>
              <a:path w="7908028" h="6326423">
                <a:moveTo>
                  <a:pt x="0" y="0"/>
                </a:moveTo>
                <a:lnTo>
                  <a:pt x="7908028" y="0"/>
                </a:lnTo>
                <a:lnTo>
                  <a:pt x="7908028" y="6326423"/>
                </a:lnTo>
                <a:lnTo>
                  <a:pt x="0" y="6326423"/>
                </a:lnTo>
                <a:lnTo>
                  <a:pt x="0" y="0"/>
                </a:lnTo>
                <a:close/>
              </a:path>
            </a:pathLst>
          </a:custGeom>
          <a:blipFill>
            <a:blip r:embed="rId3"/>
            <a:stretch>
              <a:fillRect/>
            </a:stretch>
          </a:blipFill>
        </p:spPr>
        <p:txBody>
          <a:bodyPr/>
          <a:lstStyle/>
          <a:p>
            <a:endParaRPr lang="ko-KR" altLang="en-US"/>
          </a:p>
        </p:txBody>
      </p:sp>
      <p:sp>
        <p:nvSpPr>
          <p:cNvPr id="4" name="TextBox 4"/>
          <p:cNvSpPr txBox="1"/>
          <p:nvPr/>
        </p:nvSpPr>
        <p:spPr>
          <a:xfrm>
            <a:off x="359552" y="1293099"/>
            <a:ext cx="2798233" cy="669925"/>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Noto Sans Kr Bold"/>
                <a:ea typeface="Noto Sans Kr Bold"/>
                <a:cs typeface="Noto Sans Kr Bold"/>
                <a:sym typeface="Noto Sans Kr Bold"/>
              </a:rPr>
              <a:t>2. data 폴더</a:t>
            </a:r>
          </a:p>
        </p:txBody>
      </p:sp>
      <p:sp>
        <p:nvSpPr>
          <p:cNvPr id="5" name="TextBox 5"/>
          <p:cNvSpPr txBox="1"/>
          <p:nvPr/>
        </p:nvSpPr>
        <p:spPr>
          <a:xfrm>
            <a:off x="0" y="139602"/>
            <a:ext cx="6633765" cy="669925"/>
          </a:xfrm>
          <a:prstGeom prst="rect">
            <a:avLst/>
          </a:prstGeom>
        </p:spPr>
        <p:txBody>
          <a:bodyPr lIns="0" tIns="0" rIns="0" bIns="0" rtlCol="0" anchor="t">
            <a:spAutoFit/>
          </a:bodyPr>
          <a:lstStyle/>
          <a:p>
            <a:pPr algn="l">
              <a:lnSpc>
                <a:spcPts val="5599"/>
              </a:lnSpc>
              <a:spcBef>
                <a:spcPct val="0"/>
              </a:spcBef>
            </a:pPr>
            <a:r>
              <a:rPr lang="en-US" sz="3999" b="1">
                <a:solidFill>
                  <a:srgbClr val="FFFFFF"/>
                </a:solidFill>
                <a:latin typeface="Noto Sans Kr Bold"/>
                <a:ea typeface="Noto Sans Kr Bold"/>
                <a:cs typeface="Noto Sans Kr Bold"/>
                <a:sym typeface="Noto Sans Kr Bold"/>
              </a:rPr>
              <a:t>3. 데이터 구조 및 분류</a:t>
            </a:r>
          </a:p>
        </p:txBody>
      </p:sp>
      <p:sp>
        <p:nvSpPr>
          <p:cNvPr id="6" name="TextBox 6"/>
          <p:cNvSpPr txBox="1"/>
          <p:nvPr/>
        </p:nvSpPr>
        <p:spPr>
          <a:xfrm>
            <a:off x="571495" y="2337491"/>
            <a:ext cx="9783127" cy="669925"/>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Noto Sans Kr Bold"/>
                <a:ea typeface="Noto Sans Kr Bold"/>
                <a:cs typeface="Noto Sans Kr Bold"/>
                <a:sym typeface="Noto Sans Kr Bold"/>
              </a:rPr>
              <a:t>1) 총 2,794개의 방전(Discharge) 파일 분석.</a:t>
            </a:r>
          </a:p>
        </p:txBody>
      </p:sp>
      <p:sp>
        <p:nvSpPr>
          <p:cNvPr id="7" name="TextBox 7"/>
          <p:cNvSpPr txBox="1"/>
          <p:nvPr/>
        </p:nvSpPr>
        <p:spPr>
          <a:xfrm>
            <a:off x="8001500" y="4126538"/>
            <a:ext cx="10286500" cy="4631103"/>
          </a:xfrm>
          <a:prstGeom prst="rect">
            <a:avLst/>
          </a:prstGeom>
        </p:spPr>
        <p:txBody>
          <a:bodyPr lIns="0" tIns="0" rIns="0" bIns="0" rtlCol="0" anchor="t">
            <a:spAutoFit/>
          </a:bodyPr>
          <a:lstStyle/>
          <a:p>
            <a:pPr marL="712062" lvl="1" indent="-356031" algn="l">
              <a:lnSpc>
                <a:spcPts val="4617"/>
              </a:lnSpc>
              <a:spcBef>
                <a:spcPct val="0"/>
              </a:spcBef>
              <a:buFont typeface="Arial"/>
              <a:buChar char="•"/>
            </a:pPr>
            <a:r>
              <a:rPr lang="en-US" sz="3298">
                <a:solidFill>
                  <a:srgbClr val="000000"/>
                </a:solidFill>
                <a:latin typeface="Noto Sans Kr"/>
                <a:ea typeface="Noto Sans Kr"/>
                <a:cs typeface="Noto Sans Kr"/>
                <a:sym typeface="Noto Sans Kr"/>
              </a:rPr>
              <a:t>'Current_measured'와 'Current_load'는 매우 강한 음의 상관관계(약 -0.888)를 보임</a:t>
            </a:r>
          </a:p>
          <a:p>
            <a:pPr algn="l">
              <a:lnSpc>
                <a:spcPts val="4617"/>
              </a:lnSpc>
              <a:spcBef>
                <a:spcPct val="0"/>
              </a:spcBef>
            </a:pPr>
            <a:endParaRPr lang="en-US" sz="3298">
              <a:solidFill>
                <a:srgbClr val="000000"/>
              </a:solidFill>
              <a:latin typeface="Noto Sans Kr"/>
              <a:ea typeface="Noto Sans Kr"/>
              <a:cs typeface="Noto Sans Kr"/>
              <a:sym typeface="Noto Sans Kr"/>
            </a:endParaRPr>
          </a:p>
          <a:p>
            <a:pPr marL="712062" lvl="1" indent="-356031" algn="l">
              <a:lnSpc>
                <a:spcPts val="4617"/>
              </a:lnSpc>
              <a:spcBef>
                <a:spcPct val="0"/>
              </a:spcBef>
              <a:buFont typeface="Arial"/>
              <a:buChar char="•"/>
            </a:pPr>
            <a:r>
              <a:rPr lang="en-US" sz="3298">
                <a:solidFill>
                  <a:srgbClr val="000000"/>
                </a:solidFill>
                <a:latin typeface="Noto Sans Kr"/>
                <a:ea typeface="Noto Sans Kr"/>
                <a:cs typeface="Noto Sans Kr"/>
                <a:sym typeface="Noto Sans Kr"/>
              </a:rPr>
              <a:t>Current_measured는 배터리에서 전류가 '나가는' 것을 의미하기에 음수로 기록되고, Current_load는 부하가 전류를 '받는' 것을 의미하기에 양수로 기록</a:t>
            </a:r>
          </a:p>
          <a:p>
            <a:pPr algn="l">
              <a:lnSpc>
                <a:spcPts val="4617"/>
              </a:lnSpc>
              <a:spcBef>
                <a:spcPct val="0"/>
              </a:spcBef>
            </a:pPr>
            <a:endParaRPr lang="en-US" sz="3298">
              <a:solidFill>
                <a:srgbClr val="000000"/>
              </a:solidFill>
              <a:latin typeface="Noto Sans Kr"/>
              <a:ea typeface="Noto Sans Kr"/>
              <a:cs typeface="Noto Sans Kr"/>
              <a:sym typeface="Noto Sans Kr"/>
            </a:endParaRPr>
          </a:p>
          <a:p>
            <a:pPr algn="l">
              <a:lnSpc>
                <a:spcPts val="4617"/>
              </a:lnSpc>
              <a:spcBef>
                <a:spcPct val="0"/>
              </a:spcBef>
            </a:pPr>
            <a:endParaRPr lang="en-US" sz="3298">
              <a:solidFill>
                <a:srgbClr val="000000"/>
              </a:solidFill>
              <a:latin typeface="Noto Sans Kr"/>
              <a:ea typeface="Noto Sans Kr"/>
              <a:cs typeface="Noto Sans Kr"/>
              <a:sym typeface="Noto Sans K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103120"/>
          </a:xfrm>
          <a:custGeom>
            <a:avLst/>
            <a:gdLst/>
            <a:ahLst/>
            <a:cxnLst/>
            <a:rect l="l" t="t" r="r" b="b"/>
            <a:pathLst>
              <a:path w="18288000" h="2103120">
                <a:moveTo>
                  <a:pt x="0" y="0"/>
                </a:moveTo>
                <a:lnTo>
                  <a:pt x="18288000" y="0"/>
                </a:lnTo>
                <a:lnTo>
                  <a:pt x="18288000" y="2103120"/>
                </a:lnTo>
                <a:lnTo>
                  <a:pt x="0" y="2103120"/>
                </a:lnTo>
                <a:lnTo>
                  <a:pt x="0" y="0"/>
                </a:lnTo>
                <a:close/>
              </a:path>
            </a:pathLst>
          </a:custGeom>
          <a:blipFill>
            <a:blip r:embed="rId2"/>
            <a:stretch>
              <a:fillRect/>
            </a:stretch>
          </a:blipFill>
        </p:spPr>
        <p:txBody>
          <a:bodyPr/>
          <a:lstStyle/>
          <a:p>
            <a:endParaRPr lang="ko-KR" altLang="en-US"/>
          </a:p>
        </p:txBody>
      </p:sp>
      <p:sp>
        <p:nvSpPr>
          <p:cNvPr id="3" name="Freeform 3"/>
          <p:cNvSpPr/>
          <p:nvPr/>
        </p:nvSpPr>
        <p:spPr>
          <a:xfrm>
            <a:off x="1141452" y="4100272"/>
            <a:ext cx="14908429" cy="2608975"/>
          </a:xfrm>
          <a:custGeom>
            <a:avLst/>
            <a:gdLst/>
            <a:ahLst/>
            <a:cxnLst/>
            <a:rect l="l" t="t" r="r" b="b"/>
            <a:pathLst>
              <a:path w="14908429" h="2608975">
                <a:moveTo>
                  <a:pt x="0" y="0"/>
                </a:moveTo>
                <a:lnTo>
                  <a:pt x="14908430" y="0"/>
                </a:lnTo>
                <a:lnTo>
                  <a:pt x="14908430" y="2608975"/>
                </a:lnTo>
                <a:lnTo>
                  <a:pt x="0" y="2608975"/>
                </a:lnTo>
                <a:lnTo>
                  <a:pt x="0" y="0"/>
                </a:lnTo>
                <a:close/>
              </a:path>
            </a:pathLst>
          </a:custGeom>
          <a:blipFill>
            <a:blip r:embed="rId3"/>
            <a:stretch>
              <a:fillRect/>
            </a:stretch>
          </a:blipFill>
        </p:spPr>
        <p:txBody>
          <a:bodyPr/>
          <a:lstStyle/>
          <a:p>
            <a:endParaRPr lang="ko-KR" altLang="en-US"/>
          </a:p>
        </p:txBody>
      </p:sp>
      <p:sp>
        <p:nvSpPr>
          <p:cNvPr id="4" name="TextBox 4"/>
          <p:cNvSpPr txBox="1"/>
          <p:nvPr/>
        </p:nvSpPr>
        <p:spPr>
          <a:xfrm>
            <a:off x="359552" y="1293099"/>
            <a:ext cx="2798233" cy="669925"/>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Noto Sans Kr Bold"/>
                <a:ea typeface="Noto Sans Kr Bold"/>
                <a:cs typeface="Noto Sans Kr Bold"/>
                <a:sym typeface="Noto Sans Kr Bold"/>
              </a:rPr>
              <a:t>2. data 폴더</a:t>
            </a:r>
          </a:p>
        </p:txBody>
      </p:sp>
      <p:sp>
        <p:nvSpPr>
          <p:cNvPr id="5" name="TextBox 5"/>
          <p:cNvSpPr txBox="1"/>
          <p:nvPr/>
        </p:nvSpPr>
        <p:spPr>
          <a:xfrm>
            <a:off x="0" y="139602"/>
            <a:ext cx="6633765" cy="669925"/>
          </a:xfrm>
          <a:prstGeom prst="rect">
            <a:avLst/>
          </a:prstGeom>
        </p:spPr>
        <p:txBody>
          <a:bodyPr lIns="0" tIns="0" rIns="0" bIns="0" rtlCol="0" anchor="t">
            <a:spAutoFit/>
          </a:bodyPr>
          <a:lstStyle/>
          <a:p>
            <a:pPr algn="l">
              <a:lnSpc>
                <a:spcPts val="5599"/>
              </a:lnSpc>
              <a:spcBef>
                <a:spcPct val="0"/>
              </a:spcBef>
            </a:pPr>
            <a:r>
              <a:rPr lang="en-US" sz="3999" b="1">
                <a:solidFill>
                  <a:srgbClr val="FFFFFF"/>
                </a:solidFill>
                <a:latin typeface="Noto Sans Kr Bold"/>
                <a:ea typeface="Noto Sans Kr Bold"/>
                <a:cs typeface="Noto Sans Kr Bold"/>
                <a:sym typeface="Noto Sans Kr Bold"/>
              </a:rPr>
              <a:t>3. 데이터 구조 및 분류</a:t>
            </a:r>
          </a:p>
        </p:txBody>
      </p:sp>
      <p:sp>
        <p:nvSpPr>
          <p:cNvPr id="6" name="TextBox 6"/>
          <p:cNvSpPr txBox="1"/>
          <p:nvPr/>
        </p:nvSpPr>
        <p:spPr>
          <a:xfrm>
            <a:off x="571495" y="2337491"/>
            <a:ext cx="9783127" cy="669925"/>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Noto Sans Kr Bold"/>
                <a:ea typeface="Noto Sans Kr Bold"/>
                <a:cs typeface="Noto Sans Kr Bold"/>
                <a:sym typeface="Noto Sans Kr Bold"/>
              </a:rPr>
              <a:t>1) 총 2,794개의 방전(Discharge) 파일 분석.</a:t>
            </a:r>
          </a:p>
        </p:txBody>
      </p:sp>
      <p:sp>
        <p:nvSpPr>
          <p:cNvPr id="7" name="TextBox 7"/>
          <p:cNvSpPr txBox="1"/>
          <p:nvPr/>
        </p:nvSpPr>
        <p:spPr>
          <a:xfrm>
            <a:off x="1141452" y="6913357"/>
            <a:ext cx="16117848" cy="2789658"/>
          </a:xfrm>
          <a:prstGeom prst="rect">
            <a:avLst/>
          </a:prstGeom>
        </p:spPr>
        <p:txBody>
          <a:bodyPr lIns="0" tIns="0" rIns="0" bIns="0" rtlCol="0" anchor="t">
            <a:spAutoFit/>
          </a:bodyPr>
          <a:lstStyle/>
          <a:p>
            <a:pPr marL="576654" lvl="1" indent="-288327" algn="l">
              <a:lnSpc>
                <a:spcPts val="3739"/>
              </a:lnSpc>
              <a:spcBef>
                <a:spcPct val="0"/>
              </a:spcBef>
              <a:buFont typeface="Arial"/>
              <a:buChar char="•"/>
            </a:pPr>
            <a:r>
              <a:rPr lang="en-US" sz="2670">
                <a:solidFill>
                  <a:srgbClr val="000000"/>
                </a:solidFill>
                <a:latin typeface="Noto Sans Kr"/>
                <a:ea typeface="Noto Sans Kr"/>
                <a:cs typeface="Noto Sans Kr"/>
                <a:sym typeface="Noto Sans Kr"/>
              </a:rPr>
              <a:t>이상치 발견: Voltage_load의 최댓값이 97.0V로, 정상 범위를 크게 벗어난 측정 오류로 판단됨.</a:t>
            </a:r>
          </a:p>
          <a:p>
            <a:pPr algn="l">
              <a:lnSpc>
                <a:spcPts val="3739"/>
              </a:lnSpc>
              <a:spcBef>
                <a:spcPct val="0"/>
              </a:spcBef>
            </a:pPr>
            <a:endParaRPr lang="en-US" sz="2670">
              <a:solidFill>
                <a:srgbClr val="000000"/>
              </a:solidFill>
              <a:latin typeface="Noto Sans Kr"/>
              <a:ea typeface="Noto Sans Kr"/>
              <a:cs typeface="Noto Sans Kr"/>
              <a:sym typeface="Noto Sans Kr"/>
            </a:endParaRPr>
          </a:p>
          <a:p>
            <a:pPr marL="576654" lvl="1" indent="-288327" algn="l">
              <a:lnSpc>
                <a:spcPts val="3739"/>
              </a:lnSpc>
              <a:spcBef>
                <a:spcPct val="0"/>
              </a:spcBef>
              <a:buFont typeface="Arial"/>
              <a:buChar char="•"/>
            </a:pPr>
            <a:r>
              <a:rPr lang="en-US" sz="2670">
                <a:solidFill>
                  <a:srgbClr val="000000"/>
                </a:solidFill>
                <a:latin typeface="Noto Sans Kr"/>
                <a:ea typeface="Noto Sans Kr"/>
                <a:cs typeface="Noto Sans Kr"/>
                <a:sym typeface="Noto Sans Kr"/>
              </a:rPr>
              <a:t>원인: 리튬이온 단일 셀의 전압은 아무리 높아도 5V를 넘기 어려움. 97V라는 값은 센서의 일시적인 오작동 </a:t>
            </a:r>
          </a:p>
          <a:p>
            <a:pPr algn="l">
              <a:lnSpc>
                <a:spcPts val="3739"/>
              </a:lnSpc>
              <a:spcBef>
                <a:spcPct val="0"/>
              </a:spcBef>
            </a:pPr>
            <a:r>
              <a:rPr lang="en-US" sz="2670">
                <a:solidFill>
                  <a:srgbClr val="000000"/>
                </a:solidFill>
                <a:latin typeface="Noto Sans Kr"/>
                <a:ea typeface="Noto Sans Kr"/>
                <a:cs typeface="Noto Sans Kr"/>
                <a:sym typeface="Noto Sans Kr"/>
              </a:rPr>
              <a:t>      (예: 전압계 노이즈, 순간적인 스파이크) 또는 데이터 수집 장치의 측정 범위 초과로 인한 오류일 가능성이 높음.    </a:t>
            </a:r>
          </a:p>
          <a:p>
            <a:pPr algn="l">
              <a:lnSpc>
                <a:spcPts val="3739"/>
              </a:lnSpc>
              <a:spcBef>
                <a:spcPct val="0"/>
              </a:spcBef>
            </a:pPr>
            <a:endParaRPr lang="en-US" sz="2670">
              <a:solidFill>
                <a:srgbClr val="000000"/>
              </a:solidFill>
              <a:latin typeface="Noto Sans Kr"/>
              <a:ea typeface="Noto Sans Kr"/>
              <a:cs typeface="Noto Sans Kr"/>
              <a:sym typeface="Noto Sans Kr"/>
            </a:endParaRPr>
          </a:p>
          <a:p>
            <a:pPr algn="l">
              <a:lnSpc>
                <a:spcPts val="3739"/>
              </a:lnSpc>
              <a:spcBef>
                <a:spcPct val="0"/>
              </a:spcBef>
            </a:pPr>
            <a:endParaRPr lang="en-US" sz="2670">
              <a:solidFill>
                <a:srgbClr val="000000"/>
              </a:solidFill>
              <a:latin typeface="Noto Sans Kr"/>
              <a:ea typeface="Noto Sans Kr"/>
              <a:cs typeface="Noto Sans Kr"/>
              <a:sym typeface="Noto Sans Kr"/>
            </a:endParaRPr>
          </a:p>
        </p:txBody>
      </p:sp>
      <p:sp>
        <p:nvSpPr>
          <p:cNvPr id="8" name="TextBox 8"/>
          <p:cNvSpPr txBox="1"/>
          <p:nvPr/>
        </p:nvSpPr>
        <p:spPr>
          <a:xfrm>
            <a:off x="1141452" y="3169087"/>
            <a:ext cx="11107936" cy="669925"/>
          </a:xfrm>
          <a:prstGeom prst="rect">
            <a:avLst/>
          </a:prstGeom>
        </p:spPr>
        <p:txBody>
          <a:bodyPr lIns="0" tIns="0" rIns="0" bIns="0" rtlCol="0" anchor="t">
            <a:spAutoFit/>
          </a:bodyPr>
          <a:lstStyle/>
          <a:p>
            <a:pPr algn="ctr">
              <a:lnSpc>
                <a:spcPts val="5599"/>
              </a:lnSpc>
              <a:spcBef>
                <a:spcPct val="0"/>
              </a:spcBef>
            </a:pPr>
            <a:r>
              <a:rPr lang="en-US" sz="3999">
                <a:solidFill>
                  <a:srgbClr val="1B1C1D"/>
                </a:solidFill>
                <a:latin typeface="Noto Sans Kr"/>
                <a:ea typeface="Noto Sans Kr"/>
                <a:cs typeface="Noto Sans Kr"/>
                <a:sym typeface="Noto Sans Kr"/>
              </a:rPr>
              <a:t>2,794개 파일의 원본 데이터 행 770,070개 대상 통계</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103120"/>
          </a:xfrm>
          <a:custGeom>
            <a:avLst/>
            <a:gdLst/>
            <a:ahLst/>
            <a:cxnLst/>
            <a:rect l="l" t="t" r="r" b="b"/>
            <a:pathLst>
              <a:path w="18288000" h="2103120">
                <a:moveTo>
                  <a:pt x="0" y="0"/>
                </a:moveTo>
                <a:lnTo>
                  <a:pt x="18288000" y="0"/>
                </a:lnTo>
                <a:lnTo>
                  <a:pt x="18288000" y="2103120"/>
                </a:lnTo>
                <a:lnTo>
                  <a:pt x="0" y="2103120"/>
                </a:lnTo>
                <a:lnTo>
                  <a:pt x="0" y="0"/>
                </a:lnTo>
                <a:close/>
              </a:path>
            </a:pathLst>
          </a:custGeom>
          <a:blipFill>
            <a:blip r:embed="rId2"/>
            <a:stretch>
              <a:fillRect/>
            </a:stretch>
          </a:blipFill>
        </p:spPr>
        <p:txBody>
          <a:bodyPr/>
          <a:lstStyle/>
          <a:p>
            <a:endParaRPr lang="ko-KR" altLang="en-US"/>
          </a:p>
        </p:txBody>
      </p:sp>
      <p:sp>
        <p:nvSpPr>
          <p:cNvPr id="3" name="Freeform 3"/>
          <p:cNvSpPr/>
          <p:nvPr/>
        </p:nvSpPr>
        <p:spPr>
          <a:xfrm>
            <a:off x="359552" y="3312216"/>
            <a:ext cx="7566749" cy="6053399"/>
          </a:xfrm>
          <a:custGeom>
            <a:avLst/>
            <a:gdLst/>
            <a:ahLst/>
            <a:cxnLst/>
            <a:rect l="l" t="t" r="r" b="b"/>
            <a:pathLst>
              <a:path w="7566749" h="6053399">
                <a:moveTo>
                  <a:pt x="0" y="0"/>
                </a:moveTo>
                <a:lnTo>
                  <a:pt x="7566749" y="0"/>
                </a:lnTo>
                <a:lnTo>
                  <a:pt x="7566749" y="6053399"/>
                </a:lnTo>
                <a:lnTo>
                  <a:pt x="0" y="6053399"/>
                </a:lnTo>
                <a:lnTo>
                  <a:pt x="0" y="0"/>
                </a:lnTo>
                <a:close/>
              </a:path>
            </a:pathLst>
          </a:custGeom>
          <a:blipFill>
            <a:blip r:embed="rId3"/>
            <a:stretch>
              <a:fillRect/>
            </a:stretch>
          </a:blipFill>
        </p:spPr>
        <p:txBody>
          <a:bodyPr/>
          <a:lstStyle/>
          <a:p>
            <a:endParaRPr lang="ko-KR" altLang="en-US"/>
          </a:p>
        </p:txBody>
      </p:sp>
      <p:sp>
        <p:nvSpPr>
          <p:cNvPr id="4" name="TextBox 4"/>
          <p:cNvSpPr txBox="1"/>
          <p:nvPr/>
        </p:nvSpPr>
        <p:spPr>
          <a:xfrm>
            <a:off x="359552" y="1293099"/>
            <a:ext cx="2798233" cy="669925"/>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Noto Sans Kr Bold"/>
                <a:ea typeface="Noto Sans Kr Bold"/>
                <a:cs typeface="Noto Sans Kr Bold"/>
                <a:sym typeface="Noto Sans Kr Bold"/>
              </a:rPr>
              <a:t>2. data 폴더</a:t>
            </a:r>
          </a:p>
        </p:txBody>
      </p:sp>
      <p:sp>
        <p:nvSpPr>
          <p:cNvPr id="5" name="TextBox 5"/>
          <p:cNvSpPr txBox="1"/>
          <p:nvPr/>
        </p:nvSpPr>
        <p:spPr>
          <a:xfrm>
            <a:off x="0" y="139602"/>
            <a:ext cx="6633765" cy="669925"/>
          </a:xfrm>
          <a:prstGeom prst="rect">
            <a:avLst/>
          </a:prstGeom>
        </p:spPr>
        <p:txBody>
          <a:bodyPr lIns="0" tIns="0" rIns="0" bIns="0" rtlCol="0" anchor="t">
            <a:spAutoFit/>
          </a:bodyPr>
          <a:lstStyle/>
          <a:p>
            <a:pPr algn="l">
              <a:lnSpc>
                <a:spcPts val="5599"/>
              </a:lnSpc>
              <a:spcBef>
                <a:spcPct val="0"/>
              </a:spcBef>
            </a:pPr>
            <a:r>
              <a:rPr lang="en-US" sz="3999" b="1">
                <a:solidFill>
                  <a:srgbClr val="FFFFFF"/>
                </a:solidFill>
                <a:latin typeface="Noto Sans Kr Bold"/>
                <a:ea typeface="Noto Sans Kr Bold"/>
                <a:cs typeface="Noto Sans Kr Bold"/>
                <a:sym typeface="Noto Sans Kr Bold"/>
              </a:rPr>
              <a:t>3. 데이터 구조 및 분류</a:t>
            </a:r>
          </a:p>
        </p:txBody>
      </p:sp>
      <p:sp>
        <p:nvSpPr>
          <p:cNvPr id="6" name="TextBox 6"/>
          <p:cNvSpPr txBox="1"/>
          <p:nvPr/>
        </p:nvSpPr>
        <p:spPr>
          <a:xfrm>
            <a:off x="1005776" y="2337491"/>
            <a:ext cx="8914567" cy="669925"/>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Noto Sans Kr Bold"/>
                <a:ea typeface="Noto Sans Kr Bold"/>
                <a:cs typeface="Noto Sans Kr Bold"/>
                <a:sym typeface="Noto Sans Kr Bold"/>
              </a:rPr>
              <a:t>2) 총 2,815개의 충전(Charge) 파일 분석</a:t>
            </a:r>
          </a:p>
        </p:txBody>
      </p:sp>
      <p:sp>
        <p:nvSpPr>
          <p:cNvPr id="7" name="TextBox 7"/>
          <p:cNvSpPr txBox="1"/>
          <p:nvPr/>
        </p:nvSpPr>
        <p:spPr>
          <a:xfrm>
            <a:off x="7926301" y="4046172"/>
            <a:ext cx="10286500" cy="5212128"/>
          </a:xfrm>
          <a:prstGeom prst="rect">
            <a:avLst/>
          </a:prstGeom>
        </p:spPr>
        <p:txBody>
          <a:bodyPr lIns="0" tIns="0" rIns="0" bIns="0" rtlCol="0" anchor="t">
            <a:spAutoFit/>
          </a:bodyPr>
          <a:lstStyle/>
          <a:p>
            <a:pPr marL="712062" lvl="1" indent="-356031" algn="l">
              <a:lnSpc>
                <a:spcPts val="4617"/>
              </a:lnSpc>
              <a:spcBef>
                <a:spcPct val="0"/>
              </a:spcBef>
              <a:buFont typeface="Arial"/>
              <a:buChar char="•"/>
            </a:pPr>
            <a:r>
              <a:rPr lang="en-US" sz="3298">
                <a:solidFill>
                  <a:srgbClr val="000000"/>
                </a:solidFill>
                <a:latin typeface="Noto Sans Kr"/>
                <a:ea typeface="Noto Sans Kr"/>
                <a:cs typeface="Noto Sans Kr"/>
                <a:sym typeface="Noto Sans Kr"/>
              </a:rPr>
              <a:t>'Current_measured'와 'Current_charge'는 1.000의 완벽한 상관관계를 보임  (충전 및 측정 전류)</a:t>
            </a:r>
          </a:p>
          <a:p>
            <a:pPr algn="l">
              <a:lnSpc>
                <a:spcPts val="4617"/>
              </a:lnSpc>
              <a:spcBef>
                <a:spcPct val="0"/>
              </a:spcBef>
            </a:pPr>
            <a:endParaRPr lang="en-US" sz="3298">
              <a:solidFill>
                <a:srgbClr val="000000"/>
              </a:solidFill>
              <a:latin typeface="Noto Sans Kr"/>
              <a:ea typeface="Noto Sans Kr"/>
              <a:cs typeface="Noto Sans Kr"/>
              <a:sym typeface="Noto Sans Kr"/>
            </a:endParaRPr>
          </a:p>
          <a:p>
            <a:pPr marL="712062" lvl="1" indent="-356031" algn="l">
              <a:lnSpc>
                <a:spcPts val="4617"/>
              </a:lnSpc>
              <a:spcBef>
                <a:spcPct val="0"/>
              </a:spcBef>
              <a:buFont typeface="Arial"/>
              <a:buChar char="•"/>
            </a:pPr>
            <a:r>
              <a:rPr lang="en-US" sz="3298">
                <a:solidFill>
                  <a:srgbClr val="000000"/>
                </a:solidFill>
                <a:latin typeface="Noto Sans Kr"/>
                <a:ea typeface="Noto Sans Kr"/>
                <a:cs typeface="Noto Sans Kr"/>
                <a:sym typeface="Noto Sans Kr"/>
              </a:rPr>
              <a:t>'Current_measured' (측정 전류)와 'Temperature_measured' (측정 온도) 간의 상관관계(약 0.774)가 높게 나타남. 이는 충전 구간에서 전류가 흐를 때 배터리 온도가 함께 상승하는 물리적 특성을 반영함.</a:t>
            </a:r>
          </a:p>
          <a:p>
            <a:pPr algn="l">
              <a:lnSpc>
                <a:spcPts val="4617"/>
              </a:lnSpc>
              <a:spcBef>
                <a:spcPct val="0"/>
              </a:spcBef>
            </a:pPr>
            <a:endParaRPr lang="en-US" sz="3298">
              <a:solidFill>
                <a:srgbClr val="000000"/>
              </a:solidFill>
              <a:latin typeface="Noto Sans Kr"/>
              <a:ea typeface="Noto Sans Kr"/>
              <a:cs typeface="Noto Sans Kr"/>
              <a:sym typeface="Noto Sans K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103120"/>
          </a:xfrm>
          <a:custGeom>
            <a:avLst/>
            <a:gdLst/>
            <a:ahLst/>
            <a:cxnLst/>
            <a:rect l="l" t="t" r="r" b="b"/>
            <a:pathLst>
              <a:path w="18288000" h="2103120">
                <a:moveTo>
                  <a:pt x="0" y="0"/>
                </a:moveTo>
                <a:lnTo>
                  <a:pt x="18288000" y="0"/>
                </a:lnTo>
                <a:lnTo>
                  <a:pt x="18288000" y="2103120"/>
                </a:lnTo>
                <a:lnTo>
                  <a:pt x="0" y="2103120"/>
                </a:lnTo>
                <a:lnTo>
                  <a:pt x="0" y="0"/>
                </a:lnTo>
                <a:close/>
              </a:path>
            </a:pathLst>
          </a:custGeom>
          <a:blipFill>
            <a:blip r:embed="rId2"/>
            <a:stretch>
              <a:fillRect/>
            </a:stretch>
          </a:blipFill>
        </p:spPr>
        <p:txBody>
          <a:bodyPr/>
          <a:lstStyle/>
          <a:p>
            <a:endParaRPr lang="ko-KR" altLang="en-US"/>
          </a:p>
        </p:txBody>
      </p:sp>
      <p:sp>
        <p:nvSpPr>
          <p:cNvPr id="3" name="Freeform 3"/>
          <p:cNvSpPr/>
          <p:nvPr/>
        </p:nvSpPr>
        <p:spPr>
          <a:xfrm>
            <a:off x="1141452" y="4060992"/>
            <a:ext cx="14052475" cy="2687536"/>
          </a:xfrm>
          <a:custGeom>
            <a:avLst/>
            <a:gdLst/>
            <a:ahLst/>
            <a:cxnLst/>
            <a:rect l="l" t="t" r="r" b="b"/>
            <a:pathLst>
              <a:path w="14052475" h="2687536">
                <a:moveTo>
                  <a:pt x="0" y="0"/>
                </a:moveTo>
                <a:lnTo>
                  <a:pt x="14052475" y="0"/>
                </a:lnTo>
                <a:lnTo>
                  <a:pt x="14052475" y="2687536"/>
                </a:lnTo>
                <a:lnTo>
                  <a:pt x="0" y="2687536"/>
                </a:lnTo>
                <a:lnTo>
                  <a:pt x="0" y="0"/>
                </a:lnTo>
                <a:close/>
              </a:path>
            </a:pathLst>
          </a:custGeom>
          <a:blipFill>
            <a:blip r:embed="rId3"/>
            <a:stretch>
              <a:fillRect/>
            </a:stretch>
          </a:blipFill>
        </p:spPr>
        <p:txBody>
          <a:bodyPr/>
          <a:lstStyle/>
          <a:p>
            <a:endParaRPr lang="ko-KR" altLang="en-US"/>
          </a:p>
        </p:txBody>
      </p:sp>
      <p:sp>
        <p:nvSpPr>
          <p:cNvPr id="4" name="TextBox 4"/>
          <p:cNvSpPr txBox="1"/>
          <p:nvPr/>
        </p:nvSpPr>
        <p:spPr>
          <a:xfrm>
            <a:off x="359552" y="1293099"/>
            <a:ext cx="2798233" cy="669925"/>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Noto Sans Kr Bold"/>
                <a:ea typeface="Noto Sans Kr Bold"/>
                <a:cs typeface="Noto Sans Kr Bold"/>
                <a:sym typeface="Noto Sans Kr Bold"/>
              </a:rPr>
              <a:t>2. data 폴더</a:t>
            </a:r>
          </a:p>
        </p:txBody>
      </p:sp>
      <p:sp>
        <p:nvSpPr>
          <p:cNvPr id="5" name="TextBox 5"/>
          <p:cNvSpPr txBox="1"/>
          <p:nvPr/>
        </p:nvSpPr>
        <p:spPr>
          <a:xfrm>
            <a:off x="0" y="139602"/>
            <a:ext cx="6633765" cy="669925"/>
          </a:xfrm>
          <a:prstGeom prst="rect">
            <a:avLst/>
          </a:prstGeom>
        </p:spPr>
        <p:txBody>
          <a:bodyPr lIns="0" tIns="0" rIns="0" bIns="0" rtlCol="0" anchor="t">
            <a:spAutoFit/>
          </a:bodyPr>
          <a:lstStyle/>
          <a:p>
            <a:pPr algn="l">
              <a:lnSpc>
                <a:spcPts val="5599"/>
              </a:lnSpc>
              <a:spcBef>
                <a:spcPct val="0"/>
              </a:spcBef>
            </a:pPr>
            <a:r>
              <a:rPr lang="en-US" sz="3999" b="1">
                <a:solidFill>
                  <a:srgbClr val="FFFFFF"/>
                </a:solidFill>
                <a:latin typeface="Noto Sans Kr Bold"/>
                <a:ea typeface="Noto Sans Kr Bold"/>
                <a:cs typeface="Noto Sans Kr Bold"/>
                <a:sym typeface="Noto Sans Kr Bold"/>
              </a:rPr>
              <a:t>3. 데이터 구조 및 분류</a:t>
            </a:r>
          </a:p>
        </p:txBody>
      </p:sp>
      <p:sp>
        <p:nvSpPr>
          <p:cNvPr id="6" name="TextBox 6"/>
          <p:cNvSpPr txBox="1"/>
          <p:nvPr/>
        </p:nvSpPr>
        <p:spPr>
          <a:xfrm>
            <a:off x="1038518" y="2337491"/>
            <a:ext cx="8849083" cy="669925"/>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Noto Sans Kr Bold"/>
                <a:ea typeface="Noto Sans Kr Bold"/>
                <a:cs typeface="Noto Sans Kr Bold"/>
                <a:sym typeface="Noto Sans Kr Bold"/>
              </a:rPr>
              <a:t>2) 총 2,815개의 방전(charge) 파일 분석</a:t>
            </a:r>
          </a:p>
        </p:txBody>
      </p:sp>
      <p:sp>
        <p:nvSpPr>
          <p:cNvPr id="7" name="TextBox 7"/>
          <p:cNvSpPr txBox="1"/>
          <p:nvPr/>
        </p:nvSpPr>
        <p:spPr>
          <a:xfrm>
            <a:off x="0" y="6996178"/>
            <a:ext cx="18635005" cy="3723493"/>
          </a:xfrm>
          <a:prstGeom prst="rect">
            <a:avLst/>
          </a:prstGeom>
        </p:spPr>
        <p:txBody>
          <a:bodyPr lIns="0" tIns="0" rIns="0" bIns="0" rtlCol="0" anchor="t">
            <a:spAutoFit/>
          </a:bodyPr>
          <a:lstStyle/>
          <a:p>
            <a:pPr marL="573386" lvl="1" indent="-286693" algn="l">
              <a:lnSpc>
                <a:spcPts val="3718"/>
              </a:lnSpc>
              <a:spcBef>
                <a:spcPct val="0"/>
              </a:spcBef>
              <a:buFont typeface="Arial"/>
              <a:buChar char="•"/>
            </a:pPr>
            <a:r>
              <a:rPr lang="en-US" sz="2655">
                <a:solidFill>
                  <a:srgbClr val="000000"/>
                </a:solidFill>
                <a:latin typeface="Noto Sans Kr"/>
                <a:ea typeface="Noto Sans Kr"/>
                <a:cs typeface="Noto Sans Kr"/>
                <a:sym typeface="Noto Sans Kr"/>
              </a:rPr>
              <a:t>이상치 발견: Voltage_measured 최댓값(8.39V), Current_charge 최솟값(-4.5A) 등 비정상적인 측정값 다수 포함.    </a:t>
            </a:r>
          </a:p>
          <a:p>
            <a:pPr algn="l">
              <a:lnSpc>
                <a:spcPts val="3718"/>
              </a:lnSpc>
              <a:spcBef>
                <a:spcPct val="0"/>
              </a:spcBef>
            </a:pPr>
            <a:endParaRPr lang="en-US" sz="2655">
              <a:solidFill>
                <a:srgbClr val="000000"/>
              </a:solidFill>
              <a:latin typeface="Noto Sans Kr"/>
              <a:ea typeface="Noto Sans Kr"/>
              <a:cs typeface="Noto Sans Kr"/>
              <a:sym typeface="Noto Sans Kr"/>
            </a:endParaRPr>
          </a:p>
          <a:p>
            <a:pPr marL="573386" lvl="1" indent="-286693" algn="l">
              <a:lnSpc>
                <a:spcPts val="3718"/>
              </a:lnSpc>
              <a:spcBef>
                <a:spcPct val="0"/>
              </a:spcBef>
              <a:buFont typeface="Arial"/>
              <a:buChar char="•"/>
            </a:pPr>
            <a:r>
              <a:rPr lang="en-US" sz="2655">
                <a:solidFill>
                  <a:srgbClr val="000000"/>
                </a:solidFill>
                <a:latin typeface="Noto Sans Kr"/>
                <a:ea typeface="Noto Sans Kr"/>
                <a:cs typeface="Noto Sans Kr"/>
                <a:sym typeface="Noto Sans Kr"/>
              </a:rPr>
              <a:t>원인: </a:t>
            </a:r>
          </a:p>
          <a:p>
            <a:pPr algn="l">
              <a:lnSpc>
                <a:spcPts val="3718"/>
              </a:lnSpc>
              <a:spcBef>
                <a:spcPct val="0"/>
              </a:spcBef>
            </a:pPr>
            <a:r>
              <a:rPr lang="en-US" sz="2655">
                <a:solidFill>
                  <a:srgbClr val="000000"/>
                </a:solidFill>
                <a:latin typeface="Noto Sans Kr"/>
                <a:ea typeface="Noto Sans Kr"/>
                <a:cs typeface="Noto Sans Kr"/>
                <a:sym typeface="Noto Sans Kr"/>
              </a:rPr>
              <a:t>     -  단일 셀이 8V 이상 충전되는 것은 물리적으로 불가능에 가까움. 센서 오작동 또는 기록 시스템 오류일 가능성이 높음.</a:t>
            </a:r>
          </a:p>
          <a:p>
            <a:pPr algn="l">
              <a:lnSpc>
                <a:spcPts val="3718"/>
              </a:lnSpc>
              <a:spcBef>
                <a:spcPct val="0"/>
              </a:spcBef>
            </a:pPr>
            <a:r>
              <a:rPr lang="en-US" sz="2655">
                <a:solidFill>
                  <a:srgbClr val="000000"/>
                </a:solidFill>
                <a:latin typeface="Noto Sans Kr"/>
                <a:ea typeface="Noto Sans Kr"/>
                <a:cs typeface="Noto Sans Kr"/>
                <a:sym typeface="Noto Sans Kr"/>
              </a:rPr>
              <a:t>     - '충전' 사이클임에도 불구하고 강력한 '방전'(-4A) 전류가 기록됨. 이는 전류 센서가 순간적으로 반대 값을 읽는 오류일 수 있음.</a:t>
            </a:r>
          </a:p>
          <a:p>
            <a:pPr algn="l">
              <a:lnSpc>
                <a:spcPts val="3718"/>
              </a:lnSpc>
              <a:spcBef>
                <a:spcPct val="0"/>
              </a:spcBef>
            </a:pPr>
            <a:endParaRPr lang="en-US" sz="2655">
              <a:solidFill>
                <a:srgbClr val="000000"/>
              </a:solidFill>
              <a:latin typeface="Noto Sans Kr"/>
              <a:ea typeface="Noto Sans Kr"/>
              <a:cs typeface="Noto Sans Kr"/>
              <a:sym typeface="Noto Sans Kr"/>
            </a:endParaRPr>
          </a:p>
          <a:p>
            <a:pPr algn="l">
              <a:lnSpc>
                <a:spcPts val="3718"/>
              </a:lnSpc>
              <a:spcBef>
                <a:spcPct val="0"/>
              </a:spcBef>
            </a:pPr>
            <a:endParaRPr lang="en-US" sz="2655">
              <a:solidFill>
                <a:srgbClr val="000000"/>
              </a:solidFill>
              <a:latin typeface="Noto Sans Kr"/>
              <a:ea typeface="Noto Sans Kr"/>
              <a:cs typeface="Noto Sans Kr"/>
              <a:sym typeface="Noto Sans Kr"/>
            </a:endParaRPr>
          </a:p>
          <a:p>
            <a:pPr algn="l">
              <a:lnSpc>
                <a:spcPts val="3718"/>
              </a:lnSpc>
              <a:spcBef>
                <a:spcPct val="0"/>
              </a:spcBef>
            </a:pPr>
            <a:endParaRPr lang="en-US" sz="2655">
              <a:solidFill>
                <a:srgbClr val="000000"/>
              </a:solidFill>
              <a:latin typeface="Noto Sans Kr"/>
              <a:ea typeface="Noto Sans Kr"/>
              <a:cs typeface="Noto Sans Kr"/>
              <a:sym typeface="Noto Sans Kr"/>
            </a:endParaRPr>
          </a:p>
        </p:txBody>
      </p:sp>
      <p:sp>
        <p:nvSpPr>
          <p:cNvPr id="8" name="TextBox 8"/>
          <p:cNvSpPr txBox="1"/>
          <p:nvPr/>
        </p:nvSpPr>
        <p:spPr>
          <a:xfrm>
            <a:off x="1025664" y="3169087"/>
            <a:ext cx="11339512" cy="1374775"/>
          </a:xfrm>
          <a:prstGeom prst="rect">
            <a:avLst/>
          </a:prstGeom>
        </p:spPr>
        <p:txBody>
          <a:bodyPr lIns="0" tIns="0" rIns="0" bIns="0" rtlCol="0" anchor="t">
            <a:spAutoFit/>
          </a:bodyPr>
          <a:lstStyle/>
          <a:p>
            <a:pPr algn="ctr">
              <a:lnSpc>
                <a:spcPts val="5599"/>
              </a:lnSpc>
              <a:spcBef>
                <a:spcPct val="0"/>
              </a:spcBef>
            </a:pPr>
            <a:r>
              <a:rPr lang="en-US" sz="3999">
                <a:solidFill>
                  <a:srgbClr val="1B1C1D"/>
                </a:solidFill>
                <a:latin typeface="Noto Sans Kr"/>
                <a:ea typeface="Noto Sans Kr"/>
                <a:cs typeface="Noto Sans Kr"/>
                <a:sym typeface="Noto Sans Kr"/>
              </a:rPr>
              <a:t>2,815개 파일의 원본 데이터 행 약 650만 개 대상 통계</a:t>
            </a:r>
          </a:p>
          <a:p>
            <a:pPr algn="ctr">
              <a:lnSpc>
                <a:spcPts val="5599"/>
              </a:lnSpc>
              <a:spcBef>
                <a:spcPct val="0"/>
              </a:spcBef>
            </a:pPr>
            <a:r>
              <a:rPr lang="en-US" sz="3999">
                <a:solidFill>
                  <a:srgbClr val="1B1C1D"/>
                </a:solidFill>
                <a:latin typeface="Noto Sans Kr"/>
                <a:ea typeface="Noto Sans Kr"/>
                <a:cs typeface="Noto Sans Kr"/>
                <a:sym typeface="Noto Sans Kr"/>
              </a:rPr>
              <a:t>0개 대상 통계</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103120"/>
          </a:xfrm>
          <a:custGeom>
            <a:avLst/>
            <a:gdLst/>
            <a:ahLst/>
            <a:cxnLst/>
            <a:rect l="l" t="t" r="r" b="b"/>
            <a:pathLst>
              <a:path w="18288000" h="2103120">
                <a:moveTo>
                  <a:pt x="0" y="0"/>
                </a:moveTo>
                <a:lnTo>
                  <a:pt x="18288000" y="0"/>
                </a:lnTo>
                <a:lnTo>
                  <a:pt x="18288000" y="2103120"/>
                </a:lnTo>
                <a:lnTo>
                  <a:pt x="0" y="2103120"/>
                </a:lnTo>
                <a:lnTo>
                  <a:pt x="0" y="0"/>
                </a:lnTo>
                <a:close/>
              </a:path>
            </a:pathLst>
          </a:custGeom>
          <a:blipFill>
            <a:blip r:embed="rId2"/>
            <a:stretch>
              <a:fillRect/>
            </a:stretch>
          </a:blipFill>
        </p:spPr>
        <p:txBody>
          <a:bodyPr/>
          <a:lstStyle/>
          <a:p>
            <a:endParaRPr lang="ko-KR" altLang="en-US"/>
          </a:p>
        </p:txBody>
      </p:sp>
      <p:sp>
        <p:nvSpPr>
          <p:cNvPr id="3" name="Freeform 3"/>
          <p:cNvSpPr/>
          <p:nvPr/>
        </p:nvSpPr>
        <p:spPr>
          <a:xfrm>
            <a:off x="6180015" y="2497095"/>
            <a:ext cx="9337939" cy="5836212"/>
          </a:xfrm>
          <a:custGeom>
            <a:avLst/>
            <a:gdLst/>
            <a:ahLst/>
            <a:cxnLst/>
            <a:rect l="l" t="t" r="r" b="b"/>
            <a:pathLst>
              <a:path w="9337939" h="5836212">
                <a:moveTo>
                  <a:pt x="0" y="0"/>
                </a:moveTo>
                <a:lnTo>
                  <a:pt x="9337939" y="0"/>
                </a:lnTo>
                <a:lnTo>
                  <a:pt x="9337939" y="5836212"/>
                </a:lnTo>
                <a:lnTo>
                  <a:pt x="0" y="5836212"/>
                </a:lnTo>
                <a:lnTo>
                  <a:pt x="0" y="0"/>
                </a:lnTo>
                <a:close/>
              </a:path>
            </a:pathLst>
          </a:custGeom>
          <a:blipFill>
            <a:blip r:embed="rId3"/>
            <a:stretch>
              <a:fillRect/>
            </a:stretch>
          </a:blipFill>
        </p:spPr>
        <p:txBody>
          <a:bodyPr/>
          <a:lstStyle/>
          <a:p>
            <a:endParaRPr lang="ko-KR" altLang="en-US"/>
          </a:p>
        </p:txBody>
      </p:sp>
      <p:sp>
        <p:nvSpPr>
          <p:cNvPr id="4" name="TextBox 4"/>
          <p:cNvSpPr txBox="1"/>
          <p:nvPr/>
        </p:nvSpPr>
        <p:spPr>
          <a:xfrm>
            <a:off x="359552" y="1293099"/>
            <a:ext cx="2798233" cy="669925"/>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Noto Sans Kr Bold"/>
                <a:ea typeface="Noto Sans Kr Bold"/>
                <a:cs typeface="Noto Sans Kr Bold"/>
                <a:sym typeface="Noto Sans Kr Bold"/>
              </a:rPr>
              <a:t>2. data 폴더</a:t>
            </a:r>
          </a:p>
        </p:txBody>
      </p:sp>
      <p:sp>
        <p:nvSpPr>
          <p:cNvPr id="5" name="TextBox 5"/>
          <p:cNvSpPr txBox="1"/>
          <p:nvPr/>
        </p:nvSpPr>
        <p:spPr>
          <a:xfrm>
            <a:off x="232325" y="156449"/>
            <a:ext cx="6633765" cy="669925"/>
          </a:xfrm>
          <a:prstGeom prst="rect">
            <a:avLst/>
          </a:prstGeom>
        </p:spPr>
        <p:txBody>
          <a:bodyPr lIns="0" tIns="0" rIns="0" bIns="0" rtlCol="0" anchor="t">
            <a:spAutoFit/>
          </a:bodyPr>
          <a:lstStyle/>
          <a:p>
            <a:pPr algn="l">
              <a:lnSpc>
                <a:spcPts val="5599"/>
              </a:lnSpc>
              <a:spcBef>
                <a:spcPct val="0"/>
              </a:spcBef>
            </a:pPr>
            <a:r>
              <a:rPr lang="en-US" sz="3999" b="1">
                <a:solidFill>
                  <a:srgbClr val="FFFFFF"/>
                </a:solidFill>
                <a:latin typeface="Noto Sans Kr Bold"/>
                <a:ea typeface="Noto Sans Kr Bold"/>
                <a:cs typeface="Noto Sans Kr Bold"/>
                <a:sym typeface="Noto Sans Kr Bold"/>
              </a:rPr>
              <a:t>3. 데이터 구조 및 분류</a:t>
            </a:r>
          </a:p>
        </p:txBody>
      </p:sp>
      <p:sp>
        <p:nvSpPr>
          <p:cNvPr id="6" name="TextBox 6"/>
          <p:cNvSpPr txBox="1"/>
          <p:nvPr/>
        </p:nvSpPr>
        <p:spPr>
          <a:xfrm>
            <a:off x="648150" y="2430420"/>
            <a:ext cx="5802115" cy="669925"/>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Noto Sans Kr Bold"/>
                <a:ea typeface="Noto Sans Kr Bold"/>
                <a:cs typeface="Noto Sans Kr Bold"/>
                <a:sym typeface="Noto Sans Kr Bold"/>
              </a:rPr>
              <a:t>3) 임피던스 파일 분석</a:t>
            </a:r>
          </a:p>
        </p:txBody>
      </p:sp>
      <p:sp>
        <p:nvSpPr>
          <p:cNvPr id="7" name="TextBox 7"/>
          <p:cNvSpPr txBox="1"/>
          <p:nvPr/>
        </p:nvSpPr>
        <p:spPr>
          <a:xfrm>
            <a:off x="232325" y="8430502"/>
            <a:ext cx="17837584" cy="471805"/>
          </a:xfrm>
          <a:prstGeom prst="rect">
            <a:avLst/>
          </a:prstGeom>
        </p:spPr>
        <p:txBody>
          <a:bodyPr lIns="0" tIns="0" rIns="0" bIns="0" rtlCol="0" anchor="t">
            <a:spAutoFit/>
          </a:bodyPr>
          <a:lstStyle/>
          <a:p>
            <a:pPr algn="l">
              <a:lnSpc>
                <a:spcPts val="3920"/>
              </a:lnSpc>
              <a:spcBef>
                <a:spcPct val="0"/>
              </a:spcBef>
            </a:pPr>
            <a:r>
              <a:rPr lang="en-US" sz="2800" b="1">
                <a:solidFill>
                  <a:srgbClr val="000000"/>
                </a:solidFill>
                <a:latin typeface="Noto Sans Kr Bold"/>
                <a:ea typeface="Noto Sans Kr Bold"/>
                <a:cs typeface="Noto Sans Kr Bold"/>
                <a:sym typeface="Noto Sans Kr Bold"/>
              </a:rPr>
              <a:t>사이클 증가에 따라 모든 배터리의 내부 저항 성분이 일관되게 우상향하며 노화가 진행됨을 보여주는 RUL 예측 핵심 지표</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103120"/>
          </a:xfrm>
          <a:custGeom>
            <a:avLst/>
            <a:gdLst/>
            <a:ahLst/>
            <a:cxnLst/>
            <a:rect l="l" t="t" r="r" b="b"/>
            <a:pathLst>
              <a:path w="18288000" h="2103120">
                <a:moveTo>
                  <a:pt x="0" y="0"/>
                </a:moveTo>
                <a:lnTo>
                  <a:pt x="18288000" y="0"/>
                </a:lnTo>
                <a:lnTo>
                  <a:pt x="18288000" y="2103120"/>
                </a:lnTo>
                <a:lnTo>
                  <a:pt x="0" y="2103120"/>
                </a:lnTo>
                <a:lnTo>
                  <a:pt x="0" y="0"/>
                </a:lnTo>
                <a:close/>
              </a:path>
            </a:pathLst>
          </a:custGeom>
          <a:blipFill>
            <a:blip r:embed="rId2"/>
            <a:stretch>
              <a:fillRect/>
            </a:stretch>
          </a:blipFill>
        </p:spPr>
        <p:txBody>
          <a:bodyPr/>
          <a:lstStyle/>
          <a:p>
            <a:endParaRPr lang="ko-KR" altLang="en-US"/>
          </a:p>
        </p:txBody>
      </p:sp>
      <p:sp>
        <p:nvSpPr>
          <p:cNvPr id="3" name="TextBox 3"/>
          <p:cNvSpPr txBox="1"/>
          <p:nvPr/>
        </p:nvSpPr>
        <p:spPr>
          <a:xfrm>
            <a:off x="-91507" y="1192068"/>
            <a:ext cx="5298550" cy="669925"/>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Noto Sans Kr Bold"/>
                <a:ea typeface="Noto Sans Kr Bold"/>
                <a:cs typeface="Noto Sans Kr Bold"/>
                <a:sym typeface="Noto Sans Kr Bold"/>
              </a:rPr>
              <a:t>3. extra_infos 폴더</a:t>
            </a:r>
          </a:p>
        </p:txBody>
      </p:sp>
      <p:sp>
        <p:nvSpPr>
          <p:cNvPr id="4" name="TextBox 4"/>
          <p:cNvSpPr txBox="1"/>
          <p:nvPr/>
        </p:nvSpPr>
        <p:spPr>
          <a:xfrm>
            <a:off x="170640" y="141142"/>
            <a:ext cx="5488041" cy="669925"/>
          </a:xfrm>
          <a:prstGeom prst="rect">
            <a:avLst/>
          </a:prstGeom>
        </p:spPr>
        <p:txBody>
          <a:bodyPr lIns="0" tIns="0" rIns="0" bIns="0" rtlCol="0" anchor="t">
            <a:spAutoFit/>
          </a:bodyPr>
          <a:lstStyle/>
          <a:p>
            <a:pPr algn="l">
              <a:lnSpc>
                <a:spcPts val="5599"/>
              </a:lnSpc>
              <a:spcBef>
                <a:spcPct val="0"/>
              </a:spcBef>
            </a:pPr>
            <a:r>
              <a:rPr lang="en-US" sz="3999" b="1">
                <a:solidFill>
                  <a:srgbClr val="FFFFFF"/>
                </a:solidFill>
                <a:latin typeface="Noto Sans Kr Bold"/>
                <a:ea typeface="Noto Sans Kr Bold"/>
                <a:cs typeface="Noto Sans Kr Bold"/>
                <a:sym typeface="Noto Sans Kr Bold"/>
              </a:rPr>
              <a:t>3. 데이터 구조 및 분류</a:t>
            </a:r>
          </a:p>
        </p:txBody>
      </p:sp>
      <p:sp>
        <p:nvSpPr>
          <p:cNvPr id="5" name="TextBox 5"/>
          <p:cNvSpPr txBox="1"/>
          <p:nvPr/>
        </p:nvSpPr>
        <p:spPr>
          <a:xfrm>
            <a:off x="341662" y="2036445"/>
            <a:ext cx="16003587" cy="523875"/>
          </a:xfrm>
          <a:prstGeom prst="rect">
            <a:avLst/>
          </a:prstGeom>
        </p:spPr>
        <p:txBody>
          <a:bodyPr lIns="0" tIns="0" rIns="0" bIns="0" rtlCol="0" anchor="t">
            <a:spAutoFit/>
          </a:bodyPr>
          <a:lstStyle/>
          <a:p>
            <a:pPr algn="ctr">
              <a:lnSpc>
                <a:spcPts val="4200"/>
              </a:lnSpc>
              <a:spcBef>
                <a:spcPct val="0"/>
              </a:spcBef>
            </a:pPr>
            <a:r>
              <a:rPr lang="en-US" sz="3000">
                <a:solidFill>
                  <a:srgbClr val="A6A6A6"/>
                </a:solidFill>
                <a:latin typeface="Noto Sans Kr"/>
                <a:ea typeface="Noto Sans Kr"/>
                <a:cs typeface="Noto Sans Kr"/>
                <a:sym typeface="Noto Sans Kr"/>
              </a:rPr>
              <a:t>데이터셋의 상세한 설명과 원본 데이터(.mat 파일)의 구조를 설명하는 README 텍스트 파일들이 있음</a:t>
            </a:r>
          </a:p>
        </p:txBody>
      </p:sp>
      <p:sp>
        <p:nvSpPr>
          <p:cNvPr id="6" name="TextBox 6"/>
          <p:cNvSpPr txBox="1"/>
          <p:nvPr/>
        </p:nvSpPr>
        <p:spPr>
          <a:xfrm>
            <a:off x="6183305" y="4301172"/>
            <a:ext cx="5921391" cy="2005965"/>
          </a:xfrm>
          <a:prstGeom prst="rect">
            <a:avLst/>
          </a:prstGeom>
        </p:spPr>
        <p:txBody>
          <a:bodyPr lIns="0" tIns="0" rIns="0" bIns="0" rtlCol="0" anchor="t">
            <a:spAutoFit/>
          </a:bodyPr>
          <a:lstStyle/>
          <a:p>
            <a:pPr algn="ctr">
              <a:lnSpc>
                <a:spcPts val="5430"/>
              </a:lnSpc>
            </a:pPr>
            <a:r>
              <a:rPr lang="en-US" sz="3000" b="1">
                <a:solidFill>
                  <a:srgbClr val="000000"/>
                </a:solidFill>
                <a:latin typeface="Noto Sans Kr Bold"/>
                <a:ea typeface="Noto Sans Kr Bold"/>
                <a:cs typeface="Noto Sans Kr Bold"/>
                <a:sym typeface="Noto Sans Kr Bold"/>
              </a:rPr>
              <a:t>이 실험은 배터리가 수명 종료(EOL) 기준, 즉 정격 용량이 30% 감소(2Ahr→1.4Ahr)했을 때 중단됨</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103120"/>
          </a:xfrm>
          <a:custGeom>
            <a:avLst/>
            <a:gdLst/>
            <a:ahLst/>
            <a:cxnLst/>
            <a:rect l="l" t="t" r="r" b="b"/>
            <a:pathLst>
              <a:path w="18288000" h="2103120">
                <a:moveTo>
                  <a:pt x="0" y="0"/>
                </a:moveTo>
                <a:lnTo>
                  <a:pt x="18288000" y="0"/>
                </a:lnTo>
                <a:lnTo>
                  <a:pt x="18288000" y="2103120"/>
                </a:lnTo>
                <a:lnTo>
                  <a:pt x="0" y="2103120"/>
                </a:lnTo>
                <a:lnTo>
                  <a:pt x="0" y="0"/>
                </a:lnTo>
                <a:close/>
              </a:path>
            </a:pathLst>
          </a:custGeom>
          <a:blipFill>
            <a:blip r:embed="rId2"/>
            <a:stretch>
              <a:fillRect/>
            </a:stretch>
          </a:blipFill>
        </p:spPr>
        <p:txBody>
          <a:bodyPr/>
          <a:lstStyle/>
          <a:p>
            <a:endParaRPr lang="ko-KR" altLang="en-US"/>
          </a:p>
        </p:txBody>
      </p:sp>
      <p:sp>
        <p:nvSpPr>
          <p:cNvPr id="3" name="Freeform 3"/>
          <p:cNvSpPr/>
          <p:nvPr/>
        </p:nvSpPr>
        <p:spPr>
          <a:xfrm>
            <a:off x="3316882" y="3207565"/>
            <a:ext cx="11085242" cy="7011415"/>
          </a:xfrm>
          <a:custGeom>
            <a:avLst/>
            <a:gdLst/>
            <a:ahLst/>
            <a:cxnLst/>
            <a:rect l="l" t="t" r="r" b="b"/>
            <a:pathLst>
              <a:path w="11085242" h="7011415">
                <a:moveTo>
                  <a:pt x="0" y="0"/>
                </a:moveTo>
                <a:lnTo>
                  <a:pt x="11085242" y="0"/>
                </a:lnTo>
                <a:lnTo>
                  <a:pt x="11085242" y="7011416"/>
                </a:lnTo>
                <a:lnTo>
                  <a:pt x="0" y="7011416"/>
                </a:lnTo>
                <a:lnTo>
                  <a:pt x="0" y="0"/>
                </a:lnTo>
                <a:close/>
              </a:path>
            </a:pathLst>
          </a:custGeom>
          <a:blipFill>
            <a:blip r:embed="rId3"/>
            <a:stretch>
              <a:fillRect/>
            </a:stretch>
          </a:blipFill>
        </p:spPr>
        <p:txBody>
          <a:bodyPr/>
          <a:lstStyle/>
          <a:p>
            <a:endParaRPr lang="ko-KR" altLang="en-US"/>
          </a:p>
        </p:txBody>
      </p:sp>
      <p:sp>
        <p:nvSpPr>
          <p:cNvPr id="4" name="Freeform 4"/>
          <p:cNvSpPr/>
          <p:nvPr/>
        </p:nvSpPr>
        <p:spPr>
          <a:xfrm>
            <a:off x="8591721" y="3796456"/>
            <a:ext cx="1186956" cy="1359419"/>
          </a:xfrm>
          <a:custGeom>
            <a:avLst/>
            <a:gdLst/>
            <a:ahLst/>
            <a:cxnLst/>
            <a:rect l="l" t="t" r="r" b="b"/>
            <a:pathLst>
              <a:path w="1186956" h="1359419">
                <a:moveTo>
                  <a:pt x="0" y="0"/>
                </a:moveTo>
                <a:lnTo>
                  <a:pt x="1186955" y="0"/>
                </a:lnTo>
                <a:lnTo>
                  <a:pt x="1186955" y="1359420"/>
                </a:lnTo>
                <a:lnTo>
                  <a:pt x="0" y="1359420"/>
                </a:lnTo>
                <a:lnTo>
                  <a:pt x="0" y="0"/>
                </a:lnTo>
                <a:close/>
              </a:path>
            </a:pathLst>
          </a:custGeom>
          <a:blipFill>
            <a:blip r:embed="rId4"/>
            <a:stretch>
              <a:fillRect/>
            </a:stretch>
          </a:blipFill>
        </p:spPr>
        <p:txBody>
          <a:bodyPr/>
          <a:lstStyle/>
          <a:p>
            <a:endParaRPr lang="ko-KR" altLang="en-US"/>
          </a:p>
        </p:txBody>
      </p:sp>
      <p:sp>
        <p:nvSpPr>
          <p:cNvPr id="5" name="Freeform 5"/>
          <p:cNvSpPr/>
          <p:nvPr/>
        </p:nvSpPr>
        <p:spPr>
          <a:xfrm>
            <a:off x="6206931" y="6481689"/>
            <a:ext cx="1170035" cy="1350041"/>
          </a:xfrm>
          <a:custGeom>
            <a:avLst/>
            <a:gdLst/>
            <a:ahLst/>
            <a:cxnLst/>
            <a:rect l="l" t="t" r="r" b="b"/>
            <a:pathLst>
              <a:path w="1170035" h="1350041">
                <a:moveTo>
                  <a:pt x="0" y="0"/>
                </a:moveTo>
                <a:lnTo>
                  <a:pt x="1170035" y="0"/>
                </a:lnTo>
                <a:lnTo>
                  <a:pt x="1170035" y="1350041"/>
                </a:lnTo>
                <a:lnTo>
                  <a:pt x="0" y="1350041"/>
                </a:lnTo>
                <a:lnTo>
                  <a:pt x="0" y="0"/>
                </a:lnTo>
                <a:close/>
              </a:path>
            </a:pathLst>
          </a:custGeom>
          <a:blipFill>
            <a:blip r:embed="rId5"/>
            <a:stretch>
              <a:fillRect/>
            </a:stretch>
          </a:blipFill>
        </p:spPr>
        <p:txBody>
          <a:bodyPr/>
          <a:lstStyle/>
          <a:p>
            <a:endParaRPr lang="ko-KR" altLang="en-US"/>
          </a:p>
        </p:txBody>
      </p:sp>
      <p:sp>
        <p:nvSpPr>
          <p:cNvPr id="6" name="TextBox 6"/>
          <p:cNvSpPr txBox="1"/>
          <p:nvPr/>
        </p:nvSpPr>
        <p:spPr>
          <a:xfrm>
            <a:off x="0" y="1293099"/>
            <a:ext cx="5234469" cy="523875"/>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Noto Sans Kr Bold"/>
                <a:ea typeface="Noto Sans Kr Bold"/>
                <a:cs typeface="Noto Sans Kr Bold"/>
                <a:sym typeface="Noto Sans Kr Bold"/>
              </a:rPr>
              <a:t>1. 배터리별 수명 저하 곡선</a:t>
            </a:r>
          </a:p>
        </p:txBody>
      </p:sp>
      <p:sp>
        <p:nvSpPr>
          <p:cNvPr id="7" name="TextBox 7"/>
          <p:cNvSpPr txBox="1"/>
          <p:nvPr/>
        </p:nvSpPr>
        <p:spPr>
          <a:xfrm>
            <a:off x="0" y="139602"/>
            <a:ext cx="6633765" cy="669925"/>
          </a:xfrm>
          <a:prstGeom prst="rect">
            <a:avLst/>
          </a:prstGeom>
        </p:spPr>
        <p:txBody>
          <a:bodyPr lIns="0" tIns="0" rIns="0" bIns="0" rtlCol="0" anchor="t">
            <a:spAutoFit/>
          </a:bodyPr>
          <a:lstStyle/>
          <a:p>
            <a:pPr algn="l">
              <a:lnSpc>
                <a:spcPts val="5599"/>
              </a:lnSpc>
              <a:spcBef>
                <a:spcPct val="0"/>
              </a:spcBef>
            </a:pPr>
            <a:r>
              <a:rPr lang="en-US" sz="3999" b="1">
                <a:solidFill>
                  <a:srgbClr val="FFFFFF"/>
                </a:solidFill>
                <a:latin typeface="Noto Sans Kr Bold"/>
                <a:ea typeface="Noto Sans Kr Bold"/>
                <a:cs typeface="Noto Sans Kr Bold"/>
                <a:sym typeface="Noto Sans Kr Bold"/>
              </a:rPr>
              <a:t>4. 핵심지표</a:t>
            </a:r>
          </a:p>
        </p:txBody>
      </p:sp>
      <p:sp>
        <p:nvSpPr>
          <p:cNvPr id="8" name="TextBox 8"/>
          <p:cNvSpPr txBox="1"/>
          <p:nvPr/>
        </p:nvSpPr>
        <p:spPr>
          <a:xfrm>
            <a:off x="966611" y="1654868"/>
            <a:ext cx="7625110" cy="1736725"/>
          </a:xfrm>
          <a:prstGeom prst="rect">
            <a:avLst/>
          </a:prstGeom>
        </p:spPr>
        <p:txBody>
          <a:bodyPr lIns="0" tIns="0" rIns="0" bIns="0" rtlCol="0" anchor="t">
            <a:spAutoFit/>
          </a:bodyPr>
          <a:lstStyle/>
          <a:p>
            <a:pPr algn="l">
              <a:lnSpc>
                <a:spcPts val="3499"/>
              </a:lnSpc>
            </a:pPr>
            <a:endParaRPr/>
          </a:p>
          <a:p>
            <a:pPr algn="l">
              <a:lnSpc>
                <a:spcPts val="3499"/>
              </a:lnSpc>
            </a:pPr>
            <a:r>
              <a:rPr lang="en-US" sz="2499">
                <a:solidFill>
                  <a:srgbClr val="000000"/>
                </a:solidFill>
                <a:latin typeface="Noto Sans Kr"/>
                <a:ea typeface="Noto Sans Kr"/>
                <a:cs typeface="Noto Sans Kr"/>
                <a:sym typeface="Noto Sans Kr"/>
              </a:rPr>
              <a:t>•X축 (Discharge Cycle Number): 배터리를 사용한 횟수</a:t>
            </a:r>
          </a:p>
          <a:p>
            <a:pPr algn="l">
              <a:lnSpc>
                <a:spcPts val="3499"/>
              </a:lnSpc>
            </a:pPr>
            <a:r>
              <a:rPr lang="en-US" sz="2499">
                <a:solidFill>
                  <a:srgbClr val="000000"/>
                </a:solidFill>
                <a:latin typeface="Noto Sans Kr"/>
                <a:ea typeface="Noto Sans Kr"/>
                <a:cs typeface="Noto Sans Kr"/>
                <a:sym typeface="Noto Sans Kr"/>
              </a:rPr>
              <a:t>•Y축 (Capacity (Ahr) - (SoH)): 배터리의 남은 용량</a:t>
            </a:r>
          </a:p>
          <a:p>
            <a:pPr algn="l">
              <a:lnSpc>
                <a:spcPts val="3499"/>
              </a:lnSpc>
              <a:spcBef>
                <a:spcPct val="0"/>
              </a:spcBef>
            </a:pPr>
            <a:endParaRPr lang="en-US" sz="2499">
              <a:solidFill>
                <a:srgbClr val="000000"/>
              </a:solidFill>
              <a:latin typeface="Noto Sans Kr"/>
              <a:ea typeface="Noto Sans Kr"/>
              <a:cs typeface="Noto Sans Kr"/>
              <a:sym typeface="Noto Sans Kr"/>
            </a:endParaRPr>
          </a:p>
        </p:txBody>
      </p:sp>
      <p:sp>
        <p:nvSpPr>
          <p:cNvPr id="9" name="TextBox 9"/>
          <p:cNvSpPr txBox="1"/>
          <p:nvPr/>
        </p:nvSpPr>
        <p:spPr>
          <a:xfrm>
            <a:off x="8859503" y="2212162"/>
            <a:ext cx="9112285" cy="1044517"/>
          </a:xfrm>
          <a:prstGeom prst="rect">
            <a:avLst/>
          </a:prstGeom>
        </p:spPr>
        <p:txBody>
          <a:bodyPr lIns="0" tIns="0" rIns="0" bIns="0" rtlCol="0" anchor="t">
            <a:spAutoFit/>
          </a:bodyPr>
          <a:lstStyle/>
          <a:p>
            <a:pPr algn="ctr">
              <a:lnSpc>
                <a:spcPts val="2803"/>
              </a:lnSpc>
              <a:spcBef>
                <a:spcPct val="0"/>
              </a:spcBef>
            </a:pPr>
            <a:r>
              <a:rPr lang="en-US" sz="2002" b="1" dirty="0" err="1">
                <a:solidFill>
                  <a:srgbClr val="000000"/>
                </a:solidFill>
                <a:latin typeface="Noto Sans Kr Bold"/>
                <a:ea typeface="Noto Sans Kr Bold"/>
                <a:cs typeface="Noto Sans Kr Bold"/>
                <a:sym typeface="Noto Sans Kr Bold"/>
              </a:rPr>
              <a:t>방전</a:t>
            </a:r>
            <a:r>
              <a:rPr lang="en-US" sz="2002" b="1" dirty="0">
                <a:solidFill>
                  <a:srgbClr val="000000"/>
                </a:solidFill>
                <a:latin typeface="Noto Sans Kr Bold"/>
                <a:ea typeface="Noto Sans Kr Bold"/>
                <a:cs typeface="Noto Sans Kr Bold"/>
                <a:sym typeface="Noto Sans Kr Bold"/>
              </a:rPr>
              <a:t>/</a:t>
            </a:r>
            <a:r>
              <a:rPr lang="en-US" sz="2002" b="1" dirty="0" err="1">
                <a:solidFill>
                  <a:srgbClr val="000000"/>
                </a:solidFill>
                <a:latin typeface="Noto Sans Kr Bold"/>
                <a:ea typeface="Noto Sans Kr Bold"/>
                <a:cs typeface="Noto Sans Kr Bold"/>
                <a:sym typeface="Noto Sans Kr Bold"/>
              </a:rPr>
              <a:t>충전</a:t>
            </a:r>
            <a:r>
              <a:rPr lang="en-US" sz="2002" b="1" dirty="0">
                <a:solidFill>
                  <a:srgbClr val="000000"/>
                </a:solidFill>
                <a:latin typeface="Noto Sans Kr Bold"/>
                <a:ea typeface="Noto Sans Kr Bold"/>
                <a:cs typeface="Noto Sans Kr Bold"/>
                <a:sym typeface="Noto Sans Kr Bold"/>
              </a:rPr>
              <a:t>/</a:t>
            </a:r>
            <a:r>
              <a:rPr lang="en-US" sz="2002" b="1" dirty="0" err="1">
                <a:solidFill>
                  <a:srgbClr val="000000"/>
                </a:solidFill>
                <a:latin typeface="Noto Sans Kr Bold"/>
                <a:ea typeface="Noto Sans Kr Bold"/>
                <a:cs typeface="Noto Sans Kr Bold"/>
                <a:sym typeface="Noto Sans Kr Bold"/>
              </a:rPr>
              <a:t>측정</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사이에</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미처</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반응하지</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못하고</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전극</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표면에</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갇혔던</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이온들이</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안정된</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위치로</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천천히</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되돌아가며</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재배치되는데</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이때</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다음</a:t>
            </a:r>
            <a:r>
              <a:rPr lang="en-US" sz="2002" b="1" dirty="0">
                <a:solidFill>
                  <a:srgbClr val="000000"/>
                </a:solidFill>
                <a:latin typeface="Noto Sans Kr Bold"/>
                <a:ea typeface="Noto Sans Kr Bold"/>
                <a:cs typeface="Noto Sans Kr Bold"/>
                <a:sym typeface="Noto Sans Kr Bold"/>
              </a:rPr>
              <a:t> 번 </a:t>
            </a:r>
            <a:r>
              <a:rPr lang="en-US" sz="2002" b="1" dirty="0" err="1">
                <a:solidFill>
                  <a:srgbClr val="000000"/>
                </a:solidFill>
                <a:latin typeface="Noto Sans Kr Bold"/>
                <a:ea typeface="Noto Sans Kr Bold"/>
                <a:cs typeface="Noto Sans Kr Bold"/>
                <a:sym typeface="Noto Sans Kr Bold"/>
              </a:rPr>
              <a:t>방전</a:t>
            </a:r>
            <a:r>
              <a:rPr lang="en-US" sz="2002" b="1" dirty="0">
                <a:solidFill>
                  <a:srgbClr val="000000"/>
                </a:solidFill>
                <a:latin typeface="Noto Sans Kr Bold"/>
                <a:ea typeface="Noto Sans Kr Bold"/>
                <a:cs typeface="Noto Sans Kr Bold"/>
                <a:sym typeface="Noto Sans Kr Bold"/>
              </a:rPr>
              <a:t> 때 </a:t>
            </a:r>
            <a:r>
              <a:rPr lang="en-US" sz="2002" b="1" dirty="0" err="1">
                <a:solidFill>
                  <a:srgbClr val="000000"/>
                </a:solidFill>
                <a:latin typeface="Noto Sans Kr Bold"/>
                <a:ea typeface="Noto Sans Kr Bold"/>
                <a:cs typeface="Noto Sans Kr Bold"/>
                <a:sym typeface="Noto Sans Kr Bold"/>
              </a:rPr>
              <a:t>사용할</a:t>
            </a:r>
            <a:r>
              <a:rPr lang="en-US" sz="2002" b="1" dirty="0">
                <a:solidFill>
                  <a:srgbClr val="000000"/>
                </a:solidFill>
                <a:latin typeface="Noto Sans Kr Bold"/>
                <a:ea typeface="Noto Sans Kr Bold"/>
                <a:cs typeface="Noto Sans Kr Bold"/>
                <a:sym typeface="Noto Sans Kr Bold"/>
              </a:rPr>
              <a:t> 수 </a:t>
            </a:r>
            <a:r>
              <a:rPr lang="en-US" sz="2002" b="1" dirty="0" err="1">
                <a:solidFill>
                  <a:srgbClr val="000000"/>
                </a:solidFill>
                <a:latin typeface="Noto Sans Kr Bold"/>
                <a:ea typeface="Noto Sans Kr Bold"/>
                <a:cs typeface="Noto Sans Kr Bold"/>
                <a:sym typeface="Noto Sans Kr Bold"/>
              </a:rPr>
              <a:t>있는</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용량이</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일시적으로</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약간</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늘어나면서</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방금</a:t>
            </a:r>
            <a:r>
              <a:rPr lang="en-US" sz="2002" b="1" dirty="0">
                <a:solidFill>
                  <a:srgbClr val="000000"/>
                </a:solidFill>
                <a:latin typeface="Noto Sans Kr Bold"/>
                <a:ea typeface="Noto Sans Kr Bold"/>
                <a:cs typeface="Noto Sans Kr Bold"/>
                <a:sym typeface="Noto Sans Kr Bold"/>
              </a:rPr>
              <a:t> 전 </a:t>
            </a:r>
            <a:r>
              <a:rPr lang="en-US" sz="2002" b="1" dirty="0" err="1">
                <a:solidFill>
                  <a:srgbClr val="000000"/>
                </a:solidFill>
                <a:latin typeface="Noto Sans Kr Bold"/>
                <a:ea typeface="Noto Sans Kr Bold"/>
                <a:cs typeface="Noto Sans Kr Bold"/>
                <a:sym typeface="Noto Sans Kr Bold"/>
              </a:rPr>
              <a:t>사이클보다</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용량이</a:t>
            </a:r>
            <a:r>
              <a:rPr lang="en-US" sz="2002" b="1" dirty="0">
                <a:solidFill>
                  <a:srgbClr val="000000"/>
                </a:solidFill>
                <a:latin typeface="Noto Sans Kr Bold"/>
                <a:ea typeface="Noto Sans Kr Bold"/>
                <a:cs typeface="Noto Sans Kr Bold"/>
                <a:sym typeface="Noto Sans Kr Bold"/>
              </a:rPr>
              <a:t> 더 </a:t>
            </a:r>
            <a:r>
              <a:rPr lang="en-US" sz="2002" b="1" dirty="0" err="1">
                <a:solidFill>
                  <a:srgbClr val="000000"/>
                </a:solidFill>
                <a:latin typeface="Noto Sans Kr Bold"/>
                <a:ea typeface="Noto Sans Kr Bold"/>
                <a:cs typeface="Noto Sans Kr Bold"/>
                <a:sym typeface="Noto Sans Kr Bold"/>
              </a:rPr>
              <a:t>높게</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측정되면서</a:t>
            </a:r>
            <a:r>
              <a:rPr lang="en-US" sz="2002" b="1" dirty="0">
                <a:solidFill>
                  <a:srgbClr val="000000"/>
                </a:solidFill>
                <a:latin typeface="Noto Sans Kr Bold"/>
                <a:ea typeface="Noto Sans Kr Bold"/>
                <a:cs typeface="Noto Sans Kr Bold"/>
                <a:sym typeface="Noto Sans Kr Bold"/>
              </a:rPr>
              <a:t> </a:t>
            </a:r>
            <a:r>
              <a:rPr lang="en-US" sz="2002" b="1" dirty="0" err="1">
                <a:solidFill>
                  <a:srgbClr val="000000"/>
                </a:solidFill>
                <a:latin typeface="Noto Sans Kr Bold"/>
                <a:ea typeface="Noto Sans Kr Bold"/>
                <a:cs typeface="Noto Sans Kr Bold"/>
                <a:sym typeface="Noto Sans Kr Bold"/>
              </a:rPr>
              <a:t>발생</a:t>
            </a:r>
            <a:endParaRPr lang="en-US" sz="2002" b="1" dirty="0">
              <a:solidFill>
                <a:srgbClr val="000000"/>
              </a:solidFill>
              <a:latin typeface="Noto Sans Kr Bold"/>
              <a:ea typeface="Noto Sans Kr Bold"/>
              <a:cs typeface="Noto Sans Kr Bold"/>
              <a:sym typeface="Noto Sans Kr Bold"/>
            </a:endParaRPr>
          </a:p>
        </p:txBody>
      </p:sp>
      <p:sp>
        <p:nvSpPr>
          <p:cNvPr id="10" name="TextBox 10"/>
          <p:cNvSpPr txBox="1"/>
          <p:nvPr/>
        </p:nvSpPr>
        <p:spPr>
          <a:xfrm>
            <a:off x="1583158" y="8502951"/>
            <a:ext cx="5050607" cy="692150"/>
          </a:xfrm>
          <a:prstGeom prst="rect">
            <a:avLst/>
          </a:prstGeom>
        </p:spPr>
        <p:txBody>
          <a:bodyPr lIns="0" tIns="0" rIns="0" bIns="0" rtlCol="0" anchor="t">
            <a:spAutoFit/>
          </a:bodyPr>
          <a:lstStyle/>
          <a:p>
            <a:pPr algn="ctr">
              <a:lnSpc>
                <a:spcPts val="2800"/>
              </a:lnSpc>
              <a:spcBef>
                <a:spcPct val="0"/>
              </a:spcBef>
            </a:pPr>
            <a:r>
              <a:rPr lang="en-US" sz="2000" b="1" dirty="0" err="1">
                <a:solidFill>
                  <a:srgbClr val="000000"/>
                </a:solidFill>
                <a:latin typeface="Noto Sans Kr Bold"/>
                <a:ea typeface="Noto Sans Kr Bold"/>
                <a:cs typeface="Noto Sans Kr Bold"/>
                <a:sym typeface="Noto Sans Kr Bold"/>
              </a:rPr>
              <a:t>내부</a:t>
            </a:r>
            <a:r>
              <a:rPr lang="en-US" sz="2000" b="1" dirty="0">
                <a:solidFill>
                  <a:srgbClr val="000000"/>
                </a:solidFill>
                <a:latin typeface="Noto Sans Kr Bold"/>
                <a:ea typeface="Noto Sans Kr Bold"/>
                <a:cs typeface="Noto Sans Kr Bold"/>
                <a:sym typeface="Noto Sans Kr Bold"/>
              </a:rPr>
              <a:t> </a:t>
            </a:r>
            <a:r>
              <a:rPr lang="en-US" sz="2000" b="1" dirty="0" err="1">
                <a:solidFill>
                  <a:srgbClr val="000000"/>
                </a:solidFill>
                <a:latin typeface="Noto Sans Kr Bold"/>
                <a:ea typeface="Noto Sans Kr Bold"/>
                <a:cs typeface="Noto Sans Kr Bold"/>
                <a:sym typeface="Noto Sans Kr Bold"/>
              </a:rPr>
              <a:t>구조가</a:t>
            </a:r>
            <a:r>
              <a:rPr lang="en-US" sz="2000" b="1" dirty="0">
                <a:solidFill>
                  <a:srgbClr val="000000"/>
                </a:solidFill>
                <a:latin typeface="Noto Sans Kr Bold"/>
                <a:ea typeface="Noto Sans Kr Bold"/>
                <a:cs typeface="Noto Sans Kr Bold"/>
                <a:sym typeface="Noto Sans Kr Bold"/>
              </a:rPr>
              <a:t> </a:t>
            </a:r>
            <a:r>
              <a:rPr lang="en-US" sz="2000" b="1" dirty="0" err="1">
                <a:solidFill>
                  <a:srgbClr val="000000"/>
                </a:solidFill>
                <a:latin typeface="Noto Sans Kr Bold"/>
                <a:ea typeface="Noto Sans Kr Bold"/>
                <a:cs typeface="Noto Sans Kr Bold"/>
                <a:sym typeface="Noto Sans Kr Bold"/>
              </a:rPr>
              <a:t>손상되는</a:t>
            </a:r>
            <a:r>
              <a:rPr lang="en-US" sz="2000" b="1" dirty="0">
                <a:solidFill>
                  <a:srgbClr val="000000"/>
                </a:solidFill>
                <a:latin typeface="Noto Sans Kr Bold"/>
                <a:ea typeface="Noto Sans Kr Bold"/>
                <a:cs typeface="Noto Sans Kr Bold"/>
                <a:sym typeface="Noto Sans Kr Bold"/>
              </a:rPr>
              <a:t> </a:t>
            </a:r>
            <a:r>
              <a:rPr lang="en-US" sz="2000" b="1" dirty="0" err="1">
                <a:solidFill>
                  <a:srgbClr val="000000"/>
                </a:solidFill>
                <a:latin typeface="Noto Sans Kr Bold"/>
                <a:ea typeface="Noto Sans Kr Bold"/>
                <a:cs typeface="Noto Sans Kr Bold"/>
                <a:sym typeface="Noto Sans Kr Bold"/>
              </a:rPr>
              <a:t>임계점을</a:t>
            </a:r>
            <a:r>
              <a:rPr lang="en-US" sz="2000" b="1" dirty="0">
                <a:solidFill>
                  <a:srgbClr val="000000"/>
                </a:solidFill>
                <a:latin typeface="Noto Sans Kr Bold"/>
                <a:ea typeface="Noto Sans Kr Bold"/>
                <a:cs typeface="Noto Sans Kr Bold"/>
                <a:sym typeface="Noto Sans Kr Bold"/>
              </a:rPr>
              <a:t> </a:t>
            </a:r>
            <a:r>
              <a:rPr lang="en-US" sz="2000" b="1" dirty="0" err="1">
                <a:solidFill>
                  <a:srgbClr val="000000"/>
                </a:solidFill>
                <a:latin typeface="Noto Sans Kr Bold"/>
                <a:ea typeface="Noto Sans Kr Bold"/>
                <a:cs typeface="Noto Sans Kr Bold"/>
                <a:sym typeface="Noto Sans Kr Bold"/>
              </a:rPr>
              <a:t>넘어서면</a:t>
            </a:r>
            <a:r>
              <a:rPr lang="en-US" sz="2000" b="1" dirty="0">
                <a:solidFill>
                  <a:srgbClr val="000000"/>
                </a:solidFill>
                <a:latin typeface="Noto Sans Kr Bold"/>
                <a:ea typeface="Noto Sans Kr Bold"/>
                <a:cs typeface="Noto Sans Kr Bold"/>
                <a:sym typeface="Noto Sans Kr Bold"/>
              </a:rPr>
              <a:t>, </a:t>
            </a:r>
            <a:r>
              <a:rPr lang="en-US" sz="2000" b="1" dirty="0" err="1">
                <a:solidFill>
                  <a:srgbClr val="000000"/>
                </a:solidFill>
                <a:latin typeface="Noto Sans Kr Bold"/>
                <a:ea typeface="Noto Sans Kr Bold"/>
                <a:cs typeface="Noto Sans Kr Bold"/>
                <a:sym typeface="Noto Sans Kr Bold"/>
              </a:rPr>
              <a:t>갑자기</a:t>
            </a:r>
            <a:r>
              <a:rPr lang="en-US" sz="2000" b="1" dirty="0">
                <a:solidFill>
                  <a:srgbClr val="000000"/>
                </a:solidFill>
                <a:latin typeface="Noto Sans Kr Bold"/>
                <a:ea typeface="Noto Sans Kr Bold"/>
                <a:cs typeface="Noto Sans Kr Bold"/>
                <a:sym typeface="Noto Sans Kr Bold"/>
              </a:rPr>
              <a:t> </a:t>
            </a:r>
            <a:r>
              <a:rPr lang="en-US" sz="2000" b="1" dirty="0" err="1">
                <a:solidFill>
                  <a:srgbClr val="000000"/>
                </a:solidFill>
                <a:latin typeface="Noto Sans Kr Bold"/>
                <a:ea typeface="Noto Sans Kr Bold"/>
                <a:cs typeface="Noto Sans Kr Bold"/>
                <a:sym typeface="Noto Sans Kr Bold"/>
              </a:rPr>
              <a:t>성능이</a:t>
            </a:r>
            <a:r>
              <a:rPr lang="en-US" sz="2000" b="1" dirty="0">
                <a:solidFill>
                  <a:srgbClr val="000000"/>
                </a:solidFill>
                <a:latin typeface="Noto Sans Kr Bold"/>
                <a:ea typeface="Noto Sans Kr Bold"/>
                <a:cs typeface="Noto Sans Kr Bold"/>
                <a:sym typeface="Noto Sans Kr Bold"/>
              </a:rPr>
              <a:t> </a:t>
            </a:r>
            <a:r>
              <a:rPr lang="en-US" sz="2000" b="1" dirty="0" err="1">
                <a:solidFill>
                  <a:srgbClr val="000000"/>
                </a:solidFill>
                <a:latin typeface="Noto Sans Kr Bold"/>
                <a:ea typeface="Noto Sans Kr Bold"/>
                <a:cs typeface="Noto Sans Kr Bold"/>
                <a:sym typeface="Noto Sans Kr Bold"/>
              </a:rPr>
              <a:t>떨어지며</a:t>
            </a:r>
            <a:r>
              <a:rPr lang="en-US" sz="2000" b="1" dirty="0">
                <a:solidFill>
                  <a:srgbClr val="000000"/>
                </a:solidFill>
                <a:latin typeface="Noto Sans Kr Bold"/>
                <a:ea typeface="Noto Sans Kr Bold"/>
                <a:cs typeface="Noto Sans Kr Bold"/>
                <a:sym typeface="Noto Sans Kr Bold"/>
              </a:rPr>
              <a:t> </a:t>
            </a:r>
            <a:r>
              <a:rPr lang="en-US" sz="2000" b="1" dirty="0" err="1">
                <a:solidFill>
                  <a:srgbClr val="000000"/>
                </a:solidFill>
                <a:latin typeface="Noto Sans Kr Bold"/>
                <a:ea typeface="Noto Sans Kr Bold"/>
                <a:cs typeface="Noto Sans Kr Bold"/>
                <a:sym typeface="Noto Sans Kr Bold"/>
              </a:rPr>
              <a:t>수명을</a:t>
            </a:r>
            <a:r>
              <a:rPr lang="en-US" sz="2000" b="1" dirty="0">
                <a:solidFill>
                  <a:srgbClr val="000000"/>
                </a:solidFill>
                <a:latin typeface="Noto Sans Kr Bold"/>
                <a:ea typeface="Noto Sans Kr Bold"/>
                <a:cs typeface="Noto Sans Kr Bold"/>
                <a:sym typeface="Noto Sans Kr Bold"/>
              </a:rPr>
              <a:t> </a:t>
            </a:r>
            <a:r>
              <a:rPr lang="en-US" sz="2000" b="1" dirty="0" err="1">
                <a:solidFill>
                  <a:srgbClr val="000000"/>
                </a:solidFill>
                <a:latin typeface="Noto Sans Kr Bold"/>
                <a:ea typeface="Noto Sans Kr Bold"/>
                <a:cs typeface="Noto Sans Kr Bold"/>
                <a:sym typeface="Noto Sans Kr Bold"/>
              </a:rPr>
              <a:t>다함</a:t>
            </a:r>
            <a:endParaRPr lang="en-US" sz="2000" b="1" dirty="0">
              <a:solidFill>
                <a:srgbClr val="000000"/>
              </a:solidFill>
              <a:latin typeface="Noto Sans Kr Bold"/>
              <a:ea typeface="Noto Sans Kr Bold"/>
              <a:cs typeface="Noto Sans Kr Bold"/>
              <a:sym typeface="Noto Sans Kr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103120"/>
          </a:xfrm>
          <a:custGeom>
            <a:avLst/>
            <a:gdLst/>
            <a:ahLst/>
            <a:cxnLst/>
            <a:rect l="l" t="t" r="r" b="b"/>
            <a:pathLst>
              <a:path w="18288000" h="2103120">
                <a:moveTo>
                  <a:pt x="0" y="0"/>
                </a:moveTo>
                <a:lnTo>
                  <a:pt x="18288000" y="0"/>
                </a:lnTo>
                <a:lnTo>
                  <a:pt x="18288000" y="2103120"/>
                </a:lnTo>
                <a:lnTo>
                  <a:pt x="0" y="2103120"/>
                </a:lnTo>
                <a:lnTo>
                  <a:pt x="0" y="0"/>
                </a:lnTo>
                <a:close/>
              </a:path>
            </a:pathLst>
          </a:custGeom>
          <a:blipFill>
            <a:blip r:embed="rId2"/>
            <a:stretch>
              <a:fillRect/>
            </a:stretch>
          </a:blipFill>
        </p:spPr>
        <p:txBody>
          <a:bodyPr/>
          <a:lstStyle/>
          <a:p>
            <a:endParaRPr lang="ko-KR" altLang="en-US"/>
          </a:p>
        </p:txBody>
      </p:sp>
      <p:sp>
        <p:nvSpPr>
          <p:cNvPr id="3" name="TextBox 3"/>
          <p:cNvSpPr txBox="1"/>
          <p:nvPr/>
        </p:nvSpPr>
        <p:spPr>
          <a:xfrm>
            <a:off x="0" y="1310973"/>
            <a:ext cx="5854892" cy="523875"/>
          </a:xfrm>
          <a:prstGeom prst="rect">
            <a:avLst/>
          </a:prstGeom>
        </p:spPr>
        <p:txBody>
          <a:bodyPr lIns="0" tIns="0" rIns="0" bIns="0" rtlCol="0" anchor="t">
            <a:spAutoFit/>
          </a:bodyPr>
          <a:lstStyle/>
          <a:p>
            <a:pPr algn="ctr">
              <a:lnSpc>
                <a:spcPts val="4200"/>
              </a:lnSpc>
              <a:spcBef>
                <a:spcPct val="0"/>
              </a:spcBef>
            </a:pPr>
            <a:r>
              <a:rPr lang="en-US" sz="3000" b="1" dirty="0">
                <a:solidFill>
                  <a:srgbClr val="FF3131"/>
                </a:solidFill>
                <a:latin typeface="Noto Sans Kr Bold"/>
                <a:ea typeface="Noto Sans Kr Bold"/>
                <a:cs typeface="Noto Sans Kr Bold"/>
                <a:sym typeface="Noto Sans Kr Bold"/>
              </a:rPr>
              <a:t>+ </a:t>
            </a:r>
            <a:r>
              <a:rPr lang="en-US" sz="3000" b="1" dirty="0" err="1">
                <a:solidFill>
                  <a:srgbClr val="FF3131"/>
                </a:solidFill>
                <a:latin typeface="Noto Sans Kr Bold"/>
                <a:ea typeface="Noto Sans Kr Bold"/>
                <a:cs typeface="Noto Sans Kr Bold"/>
                <a:sym typeface="Noto Sans Kr Bold"/>
              </a:rPr>
              <a:t>수명</a:t>
            </a:r>
            <a:r>
              <a:rPr lang="en-US" sz="3000" b="1" dirty="0">
                <a:solidFill>
                  <a:srgbClr val="FF3131"/>
                </a:solidFill>
                <a:latin typeface="Noto Sans Kr Bold"/>
                <a:ea typeface="Noto Sans Kr Bold"/>
                <a:cs typeface="Noto Sans Kr Bold"/>
                <a:sym typeface="Noto Sans Kr Bold"/>
              </a:rPr>
              <a:t> </a:t>
            </a:r>
            <a:r>
              <a:rPr lang="en-US" sz="3000" b="1" dirty="0" err="1">
                <a:solidFill>
                  <a:srgbClr val="FF3131"/>
                </a:solidFill>
                <a:latin typeface="Noto Sans Kr Bold"/>
                <a:ea typeface="Noto Sans Kr Bold"/>
                <a:cs typeface="Noto Sans Kr Bold"/>
                <a:sym typeface="Noto Sans Kr Bold"/>
              </a:rPr>
              <a:t>저하가</a:t>
            </a:r>
            <a:r>
              <a:rPr lang="en-US" sz="3000" b="1" dirty="0">
                <a:solidFill>
                  <a:srgbClr val="FF3131"/>
                </a:solidFill>
                <a:latin typeface="Noto Sans Kr Bold"/>
                <a:ea typeface="Noto Sans Kr Bold"/>
                <a:cs typeface="Noto Sans Kr Bold"/>
                <a:sym typeface="Noto Sans Kr Bold"/>
              </a:rPr>
              <a:t> </a:t>
            </a:r>
            <a:r>
              <a:rPr lang="en-US" sz="3000" b="1" dirty="0" err="1">
                <a:solidFill>
                  <a:srgbClr val="FF3131"/>
                </a:solidFill>
                <a:latin typeface="Noto Sans Kr Bold"/>
                <a:ea typeface="Noto Sans Kr Bold"/>
                <a:cs typeface="Noto Sans Kr Bold"/>
                <a:sym typeface="Noto Sans Kr Bold"/>
              </a:rPr>
              <a:t>발생하는</a:t>
            </a:r>
            <a:r>
              <a:rPr lang="en-US" sz="3000" b="1" dirty="0">
                <a:solidFill>
                  <a:srgbClr val="FF3131"/>
                </a:solidFill>
                <a:latin typeface="Noto Sans Kr Bold"/>
                <a:ea typeface="Noto Sans Kr Bold"/>
                <a:cs typeface="Noto Sans Kr Bold"/>
                <a:sym typeface="Noto Sans Kr Bold"/>
              </a:rPr>
              <a:t> </a:t>
            </a:r>
            <a:r>
              <a:rPr lang="en-US" sz="3000" b="1" dirty="0" err="1">
                <a:solidFill>
                  <a:srgbClr val="FF3131"/>
                </a:solidFill>
                <a:latin typeface="Noto Sans Kr Bold"/>
                <a:ea typeface="Noto Sans Kr Bold"/>
                <a:cs typeface="Noto Sans Kr Bold"/>
                <a:sym typeface="Noto Sans Kr Bold"/>
              </a:rPr>
              <a:t>이유</a:t>
            </a:r>
            <a:endParaRPr lang="en-US" sz="3000" b="1" dirty="0">
              <a:solidFill>
                <a:srgbClr val="FF3131"/>
              </a:solidFill>
              <a:latin typeface="Noto Sans Kr Bold"/>
              <a:ea typeface="Noto Sans Kr Bold"/>
              <a:cs typeface="Noto Sans Kr Bold"/>
              <a:sym typeface="Noto Sans Kr Bold"/>
            </a:endParaRPr>
          </a:p>
        </p:txBody>
      </p:sp>
      <p:sp>
        <p:nvSpPr>
          <p:cNvPr id="4" name="TextBox 4"/>
          <p:cNvSpPr txBox="1"/>
          <p:nvPr/>
        </p:nvSpPr>
        <p:spPr>
          <a:xfrm>
            <a:off x="0" y="139602"/>
            <a:ext cx="6633765" cy="669925"/>
          </a:xfrm>
          <a:prstGeom prst="rect">
            <a:avLst/>
          </a:prstGeom>
        </p:spPr>
        <p:txBody>
          <a:bodyPr lIns="0" tIns="0" rIns="0" bIns="0" rtlCol="0" anchor="t">
            <a:spAutoFit/>
          </a:bodyPr>
          <a:lstStyle/>
          <a:p>
            <a:pPr algn="l">
              <a:lnSpc>
                <a:spcPts val="5599"/>
              </a:lnSpc>
              <a:spcBef>
                <a:spcPct val="0"/>
              </a:spcBef>
            </a:pPr>
            <a:r>
              <a:rPr lang="en-US" sz="3999" b="1">
                <a:solidFill>
                  <a:srgbClr val="FFFFFF"/>
                </a:solidFill>
                <a:latin typeface="Noto Sans Kr Bold"/>
                <a:ea typeface="Noto Sans Kr Bold"/>
                <a:cs typeface="Noto Sans Kr Bold"/>
                <a:sym typeface="Noto Sans Kr Bold"/>
              </a:rPr>
              <a:t>4. 핵심지표</a:t>
            </a:r>
          </a:p>
        </p:txBody>
      </p:sp>
      <p:sp>
        <p:nvSpPr>
          <p:cNvPr id="5" name="TextBox 5"/>
          <p:cNvSpPr txBox="1"/>
          <p:nvPr/>
        </p:nvSpPr>
        <p:spPr>
          <a:xfrm>
            <a:off x="828564" y="2335331"/>
            <a:ext cx="14658860" cy="2174875"/>
          </a:xfrm>
          <a:prstGeom prst="rect">
            <a:avLst/>
          </a:prstGeom>
        </p:spPr>
        <p:txBody>
          <a:bodyPr lIns="0" tIns="0" rIns="0" bIns="0" rtlCol="0" anchor="t">
            <a:spAutoFit/>
          </a:bodyPr>
          <a:lstStyle/>
          <a:p>
            <a:pPr marL="539749" lvl="1" indent="-269875" algn="l">
              <a:lnSpc>
                <a:spcPts val="3499"/>
              </a:lnSpc>
              <a:buFont typeface="Arial"/>
              <a:buChar char="•"/>
            </a:pPr>
            <a:r>
              <a:rPr lang="en-US" sz="2499" dirty="0" err="1">
                <a:solidFill>
                  <a:srgbClr val="000000"/>
                </a:solidFill>
                <a:latin typeface="Noto Sans Kr"/>
                <a:ea typeface="Noto Sans Kr"/>
                <a:cs typeface="Noto Sans Kr"/>
                <a:sym typeface="Noto Sans Kr"/>
              </a:rPr>
              <a:t>배터리</a:t>
            </a:r>
            <a:r>
              <a:rPr lang="en-US" sz="2499" dirty="0">
                <a:solidFill>
                  <a:srgbClr val="000000"/>
                </a:solidFill>
                <a:latin typeface="Noto Sans Kr"/>
                <a:ea typeface="Noto Sans Kr"/>
                <a:cs typeface="Noto Sans Kr"/>
                <a:sym typeface="Noto Sans Kr"/>
              </a:rPr>
              <a:t> </a:t>
            </a:r>
            <a:r>
              <a:rPr lang="en-US" sz="2499" dirty="0" err="1">
                <a:solidFill>
                  <a:srgbClr val="000000"/>
                </a:solidFill>
                <a:latin typeface="Noto Sans Kr"/>
                <a:ea typeface="Noto Sans Kr"/>
                <a:cs typeface="Noto Sans Kr"/>
                <a:sym typeface="Noto Sans Kr"/>
              </a:rPr>
              <a:t>내부에</a:t>
            </a:r>
            <a:r>
              <a:rPr lang="en-US" sz="2499" dirty="0">
                <a:solidFill>
                  <a:srgbClr val="000000"/>
                </a:solidFill>
                <a:latin typeface="Noto Sans Kr"/>
                <a:ea typeface="Noto Sans Kr"/>
                <a:cs typeface="Noto Sans Kr"/>
                <a:sym typeface="Noto Sans Kr"/>
              </a:rPr>
              <a:t> </a:t>
            </a:r>
            <a:r>
              <a:rPr lang="en-US" sz="2499" dirty="0" err="1">
                <a:solidFill>
                  <a:srgbClr val="000000"/>
                </a:solidFill>
                <a:latin typeface="Noto Sans Kr"/>
                <a:ea typeface="Noto Sans Kr"/>
                <a:cs typeface="Noto Sans Kr"/>
                <a:sym typeface="Noto Sans Kr"/>
              </a:rPr>
              <a:t>저항이</a:t>
            </a:r>
            <a:r>
              <a:rPr lang="en-US" sz="2499" dirty="0">
                <a:solidFill>
                  <a:srgbClr val="000000"/>
                </a:solidFill>
                <a:latin typeface="Noto Sans Kr"/>
                <a:ea typeface="Noto Sans Kr"/>
                <a:cs typeface="Noto Sans Kr"/>
                <a:sym typeface="Noto Sans Kr"/>
              </a:rPr>
              <a:t> </a:t>
            </a:r>
            <a:r>
              <a:rPr lang="en-US" sz="2499" dirty="0" err="1">
                <a:solidFill>
                  <a:srgbClr val="000000"/>
                </a:solidFill>
                <a:latin typeface="Noto Sans Kr"/>
                <a:ea typeface="Noto Sans Kr"/>
                <a:cs typeface="Noto Sans Kr"/>
                <a:sym typeface="Noto Sans Kr"/>
              </a:rPr>
              <a:t>쌓이기</a:t>
            </a:r>
            <a:r>
              <a:rPr lang="en-US" sz="2499" dirty="0">
                <a:solidFill>
                  <a:srgbClr val="000000"/>
                </a:solidFill>
                <a:latin typeface="Noto Sans Kr"/>
                <a:ea typeface="Noto Sans Kr"/>
                <a:cs typeface="Noto Sans Kr"/>
                <a:sym typeface="Noto Sans Kr"/>
              </a:rPr>
              <a:t> </a:t>
            </a:r>
            <a:r>
              <a:rPr lang="en-US" sz="2499" dirty="0" err="1">
                <a:solidFill>
                  <a:srgbClr val="000000"/>
                </a:solidFill>
                <a:latin typeface="Noto Sans Kr"/>
                <a:ea typeface="Noto Sans Kr"/>
                <a:cs typeface="Noto Sans Kr"/>
                <a:sym typeface="Noto Sans Kr"/>
              </a:rPr>
              <a:t>때문</a:t>
            </a:r>
            <a:endParaRPr lang="en-US" sz="2499" dirty="0">
              <a:solidFill>
                <a:srgbClr val="000000"/>
              </a:solidFill>
              <a:latin typeface="Noto Sans Kr"/>
              <a:ea typeface="Noto Sans Kr"/>
              <a:cs typeface="Noto Sans Kr"/>
              <a:sym typeface="Noto Sans Kr"/>
            </a:endParaRPr>
          </a:p>
          <a:p>
            <a:pPr marL="539749" lvl="1" indent="-269875" algn="l">
              <a:lnSpc>
                <a:spcPts val="3499"/>
              </a:lnSpc>
              <a:buFont typeface="Arial"/>
              <a:buChar char="•"/>
            </a:pPr>
            <a:r>
              <a:rPr lang="en-US" sz="2499" dirty="0" err="1">
                <a:solidFill>
                  <a:srgbClr val="000000"/>
                </a:solidFill>
                <a:latin typeface="Noto Sans Kr"/>
                <a:ea typeface="Noto Sans Kr"/>
                <a:cs typeface="Noto Sans Kr"/>
                <a:sym typeface="Noto Sans Kr"/>
              </a:rPr>
              <a:t>리튬</a:t>
            </a:r>
            <a:r>
              <a:rPr lang="en-US" sz="2499" dirty="0">
                <a:solidFill>
                  <a:srgbClr val="000000"/>
                </a:solidFill>
                <a:latin typeface="Noto Sans Kr"/>
                <a:ea typeface="Noto Sans Kr"/>
                <a:cs typeface="Noto Sans Kr"/>
                <a:sym typeface="Noto Sans Kr"/>
              </a:rPr>
              <a:t> </a:t>
            </a:r>
            <a:r>
              <a:rPr lang="en-US" sz="2499" dirty="0" err="1">
                <a:solidFill>
                  <a:srgbClr val="000000"/>
                </a:solidFill>
                <a:latin typeface="Noto Sans Kr"/>
                <a:ea typeface="Noto Sans Kr"/>
                <a:cs typeface="Noto Sans Kr"/>
                <a:sym typeface="Noto Sans Kr"/>
              </a:rPr>
              <a:t>이온</a:t>
            </a:r>
            <a:r>
              <a:rPr lang="en-US" sz="2499" dirty="0">
                <a:solidFill>
                  <a:srgbClr val="000000"/>
                </a:solidFill>
                <a:latin typeface="Noto Sans Kr"/>
                <a:ea typeface="Noto Sans Kr"/>
                <a:cs typeface="Noto Sans Kr"/>
                <a:sym typeface="Noto Sans Kr"/>
              </a:rPr>
              <a:t>(=</a:t>
            </a:r>
            <a:r>
              <a:rPr lang="en-US" sz="2499" dirty="0" err="1">
                <a:solidFill>
                  <a:srgbClr val="000000"/>
                </a:solidFill>
                <a:latin typeface="Noto Sans Kr"/>
                <a:ea typeface="Noto Sans Kr"/>
                <a:cs typeface="Noto Sans Kr"/>
                <a:sym typeface="Noto Sans Kr"/>
              </a:rPr>
              <a:t>에너지</a:t>
            </a:r>
            <a:r>
              <a:rPr lang="en-US" sz="2499" dirty="0">
                <a:solidFill>
                  <a:srgbClr val="000000"/>
                </a:solidFill>
                <a:latin typeface="Noto Sans Kr"/>
                <a:ea typeface="Noto Sans Kr"/>
                <a:cs typeface="Noto Sans Kr"/>
                <a:sym typeface="Noto Sans Kr"/>
              </a:rPr>
              <a:t>)이 </a:t>
            </a:r>
            <a:r>
              <a:rPr lang="en-US" sz="2499" dirty="0" err="1">
                <a:solidFill>
                  <a:srgbClr val="000000"/>
                </a:solidFill>
                <a:latin typeface="Noto Sans Kr"/>
                <a:ea typeface="Noto Sans Kr"/>
                <a:cs typeface="Noto Sans Kr"/>
                <a:sym typeface="Noto Sans Kr"/>
              </a:rPr>
              <a:t>움직일</a:t>
            </a:r>
            <a:r>
              <a:rPr lang="en-US" sz="2499" dirty="0">
                <a:solidFill>
                  <a:srgbClr val="000000"/>
                </a:solidFill>
                <a:latin typeface="Noto Sans Kr"/>
                <a:ea typeface="Noto Sans Kr"/>
                <a:cs typeface="Noto Sans Kr"/>
                <a:sym typeface="Noto Sans Kr"/>
              </a:rPr>
              <a:t> 수 </a:t>
            </a:r>
            <a:r>
              <a:rPr lang="en-US" sz="2499" dirty="0" err="1">
                <a:solidFill>
                  <a:srgbClr val="000000"/>
                </a:solidFill>
                <a:latin typeface="Noto Sans Kr"/>
                <a:ea typeface="Noto Sans Kr"/>
                <a:cs typeface="Noto Sans Kr"/>
                <a:sym typeface="Noto Sans Kr"/>
              </a:rPr>
              <a:t>있는</a:t>
            </a:r>
            <a:r>
              <a:rPr lang="en-US" sz="2499" dirty="0">
                <a:solidFill>
                  <a:srgbClr val="000000"/>
                </a:solidFill>
                <a:latin typeface="Noto Sans Kr"/>
                <a:ea typeface="Noto Sans Kr"/>
                <a:cs typeface="Noto Sans Kr"/>
                <a:sym typeface="Noto Sans Kr"/>
              </a:rPr>
              <a:t> </a:t>
            </a:r>
            <a:r>
              <a:rPr lang="en-US" sz="2499" dirty="0" err="1">
                <a:solidFill>
                  <a:srgbClr val="000000"/>
                </a:solidFill>
                <a:latin typeface="Noto Sans Kr"/>
                <a:ea typeface="Noto Sans Kr"/>
                <a:cs typeface="Noto Sans Kr"/>
                <a:sym typeface="Noto Sans Kr"/>
              </a:rPr>
              <a:t>통로가</a:t>
            </a:r>
            <a:r>
              <a:rPr lang="en-US" sz="2499" dirty="0">
                <a:solidFill>
                  <a:srgbClr val="000000"/>
                </a:solidFill>
                <a:latin typeface="Noto Sans Kr"/>
                <a:ea typeface="Noto Sans Kr"/>
                <a:cs typeface="Noto Sans Kr"/>
                <a:sym typeface="Noto Sans Kr"/>
              </a:rPr>
              <a:t> </a:t>
            </a:r>
            <a:r>
              <a:rPr lang="en-US" sz="2499" dirty="0" err="1">
                <a:solidFill>
                  <a:srgbClr val="000000"/>
                </a:solidFill>
                <a:latin typeface="Noto Sans Kr"/>
                <a:ea typeface="Noto Sans Kr"/>
                <a:cs typeface="Noto Sans Kr"/>
                <a:sym typeface="Noto Sans Kr"/>
              </a:rPr>
              <a:t>좁아지고</a:t>
            </a:r>
            <a:r>
              <a:rPr lang="en-US" sz="2499" dirty="0">
                <a:solidFill>
                  <a:srgbClr val="000000"/>
                </a:solidFill>
                <a:latin typeface="Noto Sans Kr"/>
                <a:ea typeface="Noto Sans Kr"/>
                <a:cs typeface="Noto Sans Kr"/>
                <a:sym typeface="Noto Sans Kr"/>
              </a:rPr>
              <a:t> </a:t>
            </a:r>
            <a:r>
              <a:rPr lang="en-US" sz="2499" dirty="0" err="1">
                <a:solidFill>
                  <a:srgbClr val="000000"/>
                </a:solidFill>
                <a:latin typeface="Noto Sans Kr"/>
                <a:ea typeface="Noto Sans Kr"/>
                <a:cs typeface="Noto Sans Kr"/>
                <a:sym typeface="Noto Sans Kr"/>
              </a:rPr>
              <a:t>찌꺼기가</a:t>
            </a:r>
            <a:r>
              <a:rPr lang="en-US" sz="2499" dirty="0">
                <a:solidFill>
                  <a:srgbClr val="000000"/>
                </a:solidFill>
                <a:latin typeface="Noto Sans Kr"/>
                <a:ea typeface="Noto Sans Kr"/>
                <a:cs typeface="Noto Sans Kr"/>
                <a:sym typeface="Noto Sans Kr"/>
              </a:rPr>
              <a:t> </a:t>
            </a:r>
            <a:r>
              <a:rPr lang="en-US" sz="2499" dirty="0" err="1">
                <a:solidFill>
                  <a:srgbClr val="000000"/>
                </a:solidFill>
                <a:latin typeface="Noto Sans Kr"/>
                <a:ea typeface="Noto Sans Kr"/>
                <a:cs typeface="Noto Sans Kr"/>
                <a:sym typeface="Noto Sans Kr"/>
              </a:rPr>
              <a:t>끼게</a:t>
            </a:r>
            <a:r>
              <a:rPr lang="en-US" sz="2499" dirty="0">
                <a:solidFill>
                  <a:srgbClr val="000000"/>
                </a:solidFill>
                <a:latin typeface="Noto Sans Kr"/>
                <a:ea typeface="Noto Sans Kr"/>
                <a:cs typeface="Noto Sans Kr"/>
                <a:sym typeface="Noto Sans Kr"/>
              </a:rPr>
              <a:t> 됨</a:t>
            </a:r>
          </a:p>
          <a:p>
            <a:pPr algn="l">
              <a:lnSpc>
                <a:spcPts val="3499"/>
              </a:lnSpc>
            </a:pPr>
            <a:endParaRPr lang="en-US" sz="2499" dirty="0">
              <a:solidFill>
                <a:srgbClr val="000000"/>
              </a:solidFill>
              <a:latin typeface="Noto Sans Kr"/>
              <a:ea typeface="Noto Sans Kr"/>
              <a:cs typeface="Noto Sans Kr"/>
              <a:sym typeface="Noto Sans Kr"/>
            </a:endParaRPr>
          </a:p>
          <a:p>
            <a:pPr algn="l">
              <a:lnSpc>
                <a:spcPts val="3499"/>
              </a:lnSpc>
            </a:pPr>
            <a:r>
              <a:rPr lang="en-US" sz="2499" dirty="0">
                <a:solidFill>
                  <a:srgbClr val="000000"/>
                </a:solidFill>
                <a:latin typeface="Noto Sans Kr"/>
                <a:ea typeface="Noto Sans Kr"/>
                <a:cs typeface="Noto Sans Kr"/>
                <a:sym typeface="Noto Sans Kr"/>
              </a:rPr>
              <a:t>   → </a:t>
            </a:r>
            <a:r>
              <a:rPr lang="en-US" sz="2499" dirty="0" err="1">
                <a:solidFill>
                  <a:srgbClr val="000000"/>
                </a:solidFill>
                <a:latin typeface="Noto Sans Kr"/>
                <a:ea typeface="Noto Sans Kr"/>
                <a:cs typeface="Noto Sans Kr"/>
                <a:sym typeface="Noto Sans Kr"/>
              </a:rPr>
              <a:t>저항이</a:t>
            </a:r>
            <a:r>
              <a:rPr lang="en-US" sz="2499" dirty="0">
                <a:solidFill>
                  <a:srgbClr val="000000"/>
                </a:solidFill>
                <a:latin typeface="Noto Sans Kr"/>
                <a:ea typeface="Noto Sans Kr"/>
                <a:cs typeface="Noto Sans Kr"/>
                <a:sym typeface="Noto Sans Kr"/>
              </a:rPr>
              <a:t> </a:t>
            </a:r>
            <a:r>
              <a:rPr lang="en-US" sz="2499" dirty="0" err="1">
                <a:solidFill>
                  <a:srgbClr val="000000"/>
                </a:solidFill>
                <a:latin typeface="Noto Sans Kr"/>
                <a:ea typeface="Noto Sans Kr"/>
                <a:cs typeface="Noto Sans Kr"/>
                <a:sym typeface="Noto Sans Kr"/>
              </a:rPr>
              <a:t>커지면</a:t>
            </a:r>
            <a:r>
              <a:rPr lang="en-US" sz="2499" dirty="0">
                <a:solidFill>
                  <a:srgbClr val="000000"/>
                </a:solidFill>
                <a:latin typeface="Noto Sans Kr"/>
                <a:ea typeface="Noto Sans Kr"/>
                <a:cs typeface="Noto Sans Kr"/>
                <a:sym typeface="Noto Sans Kr"/>
              </a:rPr>
              <a:t> </a:t>
            </a:r>
            <a:r>
              <a:rPr lang="en-US" sz="2499" dirty="0" err="1">
                <a:solidFill>
                  <a:srgbClr val="000000"/>
                </a:solidFill>
                <a:latin typeface="Noto Sans Kr"/>
                <a:ea typeface="Noto Sans Kr"/>
                <a:cs typeface="Noto Sans Kr"/>
                <a:sym typeface="Noto Sans Kr"/>
              </a:rPr>
              <a:t>에너지가</a:t>
            </a:r>
            <a:r>
              <a:rPr lang="en-US" sz="2499" dirty="0">
                <a:solidFill>
                  <a:srgbClr val="000000"/>
                </a:solidFill>
                <a:latin typeface="Noto Sans Kr"/>
                <a:ea typeface="Noto Sans Kr"/>
                <a:cs typeface="Noto Sans Kr"/>
                <a:sym typeface="Noto Sans Kr"/>
              </a:rPr>
              <a:t> </a:t>
            </a:r>
            <a:r>
              <a:rPr lang="en-US" sz="2499" dirty="0" err="1">
                <a:solidFill>
                  <a:srgbClr val="000000"/>
                </a:solidFill>
                <a:latin typeface="Noto Sans Kr"/>
                <a:ea typeface="Noto Sans Kr"/>
                <a:cs typeface="Noto Sans Kr"/>
                <a:sym typeface="Noto Sans Kr"/>
              </a:rPr>
              <a:t>전기로</a:t>
            </a:r>
            <a:r>
              <a:rPr lang="en-US" sz="2499" dirty="0">
                <a:solidFill>
                  <a:srgbClr val="000000"/>
                </a:solidFill>
                <a:latin typeface="Noto Sans Kr"/>
                <a:ea typeface="Noto Sans Kr"/>
                <a:cs typeface="Noto Sans Kr"/>
                <a:sym typeface="Noto Sans Kr"/>
              </a:rPr>
              <a:t> </a:t>
            </a:r>
            <a:r>
              <a:rPr lang="en-US" sz="2499" dirty="0" err="1">
                <a:solidFill>
                  <a:srgbClr val="000000"/>
                </a:solidFill>
                <a:latin typeface="Noto Sans Kr"/>
                <a:ea typeface="Noto Sans Kr"/>
                <a:cs typeface="Noto Sans Kr"/>
                <a:sym typeface="Noto Sans Kr"/>
              </a:rPr>
              <a:t>쓰이지</a:t>
            </a:r>
            <a:r>
              <a:rPr lang="en-US" sz="2499" dirty="0">
                <a:solidFill>
                  <a:srgbClr val="000000"/>
                </a:solidFill>
                <a:latin typeface="Noto Sans Kr"/>
                <a:ea typeface="Noto Sans Kr"/>
                <a:cs typeface="Noto Sans Kr"/>
                <a:sym typeface="Noto Sans Kr"/>
              </a:rPr>
              <a:t> </a:t>
            </a:r>
            <a:r>
              <a:rPr lang="en-US" sz="2499" dirty="0" err="1">
                <a:solidFill>
                  <a:srgbClr val="000000"/>
                </a:solidFill>
                <a:latin typeface="Noto Sans Kr"/>
                <a:ea typeface="Noto Sans Kr"/>
                <a:cs typeface="Noto Sans Kr"/>
                <a:sym typeface="Noto Sans Kr"/>
              </a:rPr>
              <a:t>못하고</a:t>
            </a:r>
            <a:r>
              <a:rPr lang="en-US" sz="2499" dirty="0">
                <a:solidFill>
                  <a:srgbClr val="000000"/>
                </a:solidFill>
                <a:latin typeface="Noto Sans Kr"/>
                <a:ea typeface="Noto Sans Kr"/>
                <a:cs typeface="Noto Sans Kr"/>
                <a:sym typeface="Noto Sans Kr"/>
              </a:rPr>
              <a:t> '</a:t>
            </a:r>
            <a:r>
              <a:rPr lang="en-US" sz="2499" dirty="0" err="1">
                <a:solidFill>
                  <a:srgbClr val="000000"/>
                </a:solidFill>
                <a:latin typeface="Noto Sans Kr"/>
                <a:ea typeface="Noto Sans Kr"/>
                <a:cs typeface="Noto Sans Kr"/>
                <a:sym typeface="Noto Sans Kr"/>
              </a:rPr>
              <a:t>열'로</a:t>
            </a:r>
            <a:r>
              <a:rPr lang="en-US" sz="2499" dirty="0">
                <a:solidFill>
                  <a:srgbClr val="000000"/>
                </a:solidFill>
                <a:latin typeface="Noto Sans Kr"/>
                <a:ea typeface="Noto Sans Kr"/>
                <a:cs typeface="Noto Sans Kr"/>
                <a:sym typeface="Noto Sans Kr"/>
              </a:rPr>
              <a:t> </a:t>
            </a:r>
            <a:r>
              <a:rPr lang="en-US" sz="2499" dirty="0" err="1">
                <a:solidFill>
                  <a:srgbClr val="000000"/>
                </a:solidFill>
                <a:latin typeface="Noto Sans Kr"/>
                <a:ea typeface="Noto Sans Kr"/>
                <a:cs typeface="Noto Sans Kr"/>
                <a:sym typeface="Noto Sans Kr"/>
              </a:rPr>
              <a:t>손실</a:t>
            </a:r>
            <a:endParaRPr lang="en-US" sz="2499" dirty="0">
              <a:solidFill>
                <a:srgbClr val="000000"/>
              </a:solidFill>
              <a:latin typeface="Noto Sans Kr"/>
              <a:ea typeface="Noto Sans Kr"/>
              <a:cs typeface="Noto Sans Kr"/>
              <a:sym typeface="Noto Sans Kr"/>
            </a:endParaRPr>
          </a:p>
          <a:p>
            <a:pPr algn="l">
              <a:lnSpc>
                <a:spcPts val="3499"/>
              </a:lnSpc>
              <a:spcBef>
                <a:spcPct val="0"/>
              </a:spcBef>
            </a:pPr>
            <a:r>
              <a:rPr lang="en-US" sz="2499" dirty="0">
                <a:solidFill>
                  <a:srgbClr val="000000"/>
                </a:solidFill>
                <a:latin typeface="Noto Sans Kr"/>
                <a:ea typeface="Noto Sans Kr"/>
                <a:cs typeface="Noto Sans Kr"/>
                <a:sym typeface="Noto Sans Kr"/>
              </a:rPr>
              <a:t>   → </a:t>
            </a:r>
            <a:r>
              <a:rPr lang="en-US" sz="2499" dirty="0" err="1">
                <a:solidFill>
                  <a:srgbClr val="000000"/>
                </a:solidFill>
                <a:latin typeface="Noto Sans Kr"/>
                <a:ea typeface="Noto Sans Kr"/>
                <a:cs typeface="Noto Sans Kr"/>
                <a:sym typeface="Noto Sans Kr"/>
              </a:rPr>
              <a:t>배터리가</a:t>
            </a:r>
            <a:r>
              <a:rPr lang="en-US" sz="2499" dirty="0">
                <a:solidFill>
                  <a:srgbClr val="000000"/>
                </a:solidFill>
                <a:latin typeface="Noto Sans Kr"/>
                <a:ea typeface="Noto Sans Kr"/>
                <a:cs typeface="Noto Sans Kr"/>
                <a:sym typeface="Noto Sans Kr"/>
              </a:rPr>
              <a:t> 100% </a:t>
            </a:r>
            <a:r>
              <a:rPr lang="en-US" sz="2499" dirty="0" err="1">
                <a:solidFill>
                  <a:srgbClr val="000000"/>
                </a:solidFill>
                <a:latin typeface="Noto Sans Kr"/>
                <a:ea typeface="Noto Sans Kr"/>
                <a:cs typeface="Noto Sans Kr"/>
                <a:sym typeface="Noto Sans Kr"/>
              </a:rPr>
              <a:t>충전되어도</a:t>
            </a:r>
            <a:r>
              <a:rPr lang="en-US" sz="2499" dirty="0">
                <a:solidFill>
                  <a:srgbClr val="000000"/>
                </a:solidFill>
                <a:latin typeface="Noto Sans Kr"/>
                <a:ea typeface="Noto Sans Kr"/>
                <a:cs typeface="Noto Sans Kr"/>
                <a:sym typeface="Noto Sans Kr"/>
              </a:rPr>
              <a:t> </a:t>
            </a:r>
            <a:r>
              <a:rPr lang="en-US" sz="2499" dirty="0" err="1">
                <a:solidFill>
                  <a:srgbClr val="000000"/>
                </a:solidFill>
                <a:latin typeface="Noto Sans Kr"/>
                <a:ea typeface="Noto Sans Kr"/>
                <a:cs typeface="Noto Sans Kr"/>
                <a:sym typeface="Noto Sans Kr"/>
              </a:rPr>
              <a:t>실제로</a:t>
            </a:r>
            <a:r>
              <a:rPr lang="en-US" sz="2499" dirty="0">
                <a:solidFill>
                  <a:srgbClr val="000000"/>
                </a:solidFill>
                <a:latin typeface="Noto Sans Kr"/>
                <a:ea typeface="Noto Sans Kr"/>
                <a:cs typeface="Noto Sans Kr"/>
                <a:sym typeface="Noto Sans Kr"/>
              </a:rPr>
              <a:t> </a:t>
            </a:r>
            <a:r>
              <a:rPr lang="en-US" sz="2499" dirty="0" err="1">
                <a:solidFill>
                  <a:srgbClr val="000000"/>
                </a:solidFill>
                <a:latin typeface="Noto Sans Kr"/>
                <a:ea typeface="Noto Sans Kr"/>
                <a:cs typeface="Noto Sans Kr"/>
                <a:sym typeface="Noto Sans Kr"/>
              </a:rPr>
              <a:t>밖으로</a:t>
            </a:r>
            <a:r>
              <a:rPr lang="en-US" sz="2499" dirty="0">
                <a:solidFill>
                  <a:srgbClr val="000000"/>
                </a:solidFill>
                <a:latin typeface="Noto Sans Kr"/>
                <a:ea typeface="Noto Sans Kr"/>
                <a:cs typeface="Noto Sans Kr"/>
                <a:sym typeface="Noto Sans Kr"/>
              </a:rPr>
              <a:t> </a:t>
            </a:r>
            <a:r>
              <a:rPr lang="en-US" sz="2499" dirty="0" err="1">
                <a:solidFill>
                  <a:srgbClr val="000000"/>
                </a:solidFill>
                <a:latin typeface="Noto Sans Kr"/>
                <a:ea typeface="Noto Sans Kr"/>
                <a:cs typeface="Noto Sans Kr"/>
                <a:sym typeface="Noto Sans Kr"/>
              </a:rPr>
              <a:t>내보낼</a:t>
            </a:r>
            <a:r>
              <a:rPr lang="en-US" sz="2499" dirty="0">
                <a:solidFill>
                  <a:srgbClr val="000000"/>
                </a:solidFill>
                <a:latin typeface="Noto Sans Kr"/>
                <a:ea typeface="Noto Sans Kr"/>
                <a:cs typeface="Noto Sans Kr"/>
                <a:sym typeface="Noto Sans Kr"/>
              </a:rPr>
              <a:t> 수 </a:t>
            </a:r>
            <a:r>
              <a:rPr lang="en-US" sz="2499" dirty="0" err="1">
                <a:solidFill>
                  <a:srgbClr val="000000"/>
                </a:solidFill>
                <a:latin typeface="Noto Sans Kr"/>
                <a:ea typeface="Noto Sans Kr"/>
                <a:cs typeface="Noto Sans Kr"/>
                <a:sym typeface="Noto Sans Kr"/>
              </a:rPr>
              <a:t>있는</a:t>
            </a:r>
            <a:r>
              <a:rPr lang="en-US" sz="2499" dirty="0">
                <a:solidFill>
                  <a:srgbClr val="000000"/>
                </a:solidFill>
                <a:latin typeface="Noto Sans Kr"/>
                <a:ea typeface="Noto Sans Kr"/>
                <a:cs typeface="Noto Sans Kr"/>
                <a:sym typeface="Noto Sans Kr"/>
              </a:rPr>
              <a:t> 총 </a:t>
            </a:r>
            <a:r>
              <a:rPr lang="en-US" sz="2499" dirty="0" err="1">
                <a:solidFill>
                  <a:srgbClr val="000000"/>
                </a:solidFill>
                <a:latin typeface="Noto Sans Kr"/>
                <a:ea typeface="Noto Sans Kr"/>
                <a:cs typeface="Noto Sans Kr"/>
                <a:sym typeface="Noto Sans Kr"/>
              </a:rPr>
              <a:t>에너지의</a:t>
            </a:r>
            <a:r>
              <a:rPr lang="en-US" sz="2499" dirty="0">
                <a:solidFill>
                  <a:srgbClr val="000000"/>
                </a:solidFill>
                <a:latin typeface="Noto Sans Kr"/>
                <a:ea typeface="Noto Sans Kr"/>
                <a:cs typeface="Noto Sans Kr"/>
                <a:sym typeface="Noto Sans Kr"/>
              </a:rPr>
              <a:t> 양(</a:t>
            </a:r>
            <a:r>
              <a:rPr lang="en-US" sz="2499" dirty="0" err="1">
                <a:solidFill>
                  <a:srgbClr val="000000"/>
                </a:solidFill>
                <a:latin typeface="Noto Sans Kr"/>
                <a:ea typeface="Noto Sans Kr"/>
                <a:cs typeface="Noto Sans Kr"/>
                <a:sym typeface="Noto Sans Kr"/>
              </a:rPr>
              <a:t>용량</a:t>
            </a:r>
            <a:r>
              <a:rPr lang="en-US" sz="2499" dirty="0">
                <a:solidFill>
                  <a:srgbClr val="000000"/>
                </a:solidFill>
                <a:latin typeface="Noto Sans Kr"/>
                <a:ea typeface="Noto Sans Kr"/>
                <a:cs typeface="Noto Sans Kr"/>
                <a:sym typeface="Noto Sans Kr"/>
              </a:rPr>
              <a:t>)이 </a:t>
            </a:r>
            <a:r>
              <a:rPr lang="en-US" sz="2499" dirty="0" err="1">
                <a:solidFill>
                  <a:srgbClr val="000000"/>
                </a:solidFill>
                <a:latin typeface="Noto Sans Kr"/>
                <a:ea typeface="Noto Sans Kr"/>
                <a:cs typeface="Noto Sans Kr"/>
                <a:sym typeface="Noto Sans Kr"/>
              </a:rPr>
              <a:t>점점</a:t>
            </a:r>
            <a:r>
              <a:rPr lang="en-US" sz="2499" dirty="0">
                <a:solidFill>
                  <a:srgbClr val="000000"/>
                </a:solidFill>
                <a:latin typeface="Noto Sans Kr"/>
                <a:ea typeface="Noto Sans Kr"/>
                <a:cs typeface="Noto Sans Kr"/>
                <a:sym typeface="Noto Sans Kr"/>
              </a:rPr>
              <a:t> </a:t>
            </a:r>
            <a:r>
              <a:rPr lang="en-US" sz="2499" dirty="0" err="1">
                <a:solidFill>
                  <a:srgbClr val="000000"/>
                </a:solidFill>
                <a:latin typeface="Noto Sans Kr"/>
                <a:ea typeface="Noto Sans Kr"/>
                <a:cs typeface="Noto Sans Kr"/>
                <a:sym typeface="Noto Sans Kr"/>
              </a:rPr>
              <a:t>줄어드는</a:t>
            </a:r>
            <a:r>
              <a:rPr lang="en-US" sz="2499" dirty="0">
                <a:solidFill>
                  <a:srgbClr val="000000"/>
                </a:solidFill>
                <a:latin typeface="Noto Sans Kr"/>
                <a:ea typeface="Noto Sans Kr"/>
                <a:cs typeface="Noto Sans Kr"/>
                <a:sym typeface="Noto Sans Kr"/>
              </a:rPr>
              <a:t> </a:t>
            </a:r>
            <a:r>
              <a:rPr lang="en-US" sz="2499" dirty="0" err="1">
                <a:solidFill>
                  <a:srgbClr val="000000"/>
                </a:solidFill>
                <a:latin typeface="Noto Sans Kr"/>
                <a:ea typeface="Noto Sans Kr"/>
                <a:cs typeface="Noto Sans Kr"/>
                <a:sym typeface="Noto Sans Kr"/>
              </a:rPr>
              <a:t>것임</a:t>
            </a:r>
            <a:endParaRPr lang="en-US" sz="2499" dirty="0">
              <a:solidFill>
                <a:srgbClr val="000000"/>
              </a:solidFill>
              <a:latin typeface="Noto Sans Kr"/>
              <a:ea typeface="Noto Sans Kr"/>
              <a:cs typeface="Noto Sans Kr"/>
              <a:sym typeface="Noto Sans K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103120"/>
          </a:xfrm>
          <a:custGeom>
            <a:avLst/>
            <a:gdLst/>
            <a:ahLst/>
            <a:cxnLst/>
            <a:rect l="l" t="t" r="r" b="b"/>
            <a:pathLst>
              <a:path w="18288000" h="2103120">
                <a:moveTo>
                  <a:pt x="0" y="0"/>
                </a:moveTo>
                <a:lnTo>
                  <a:pt x="18288000" y="0"/>
                </a:lnTo>
                <a:lnTo>
                  <a:pt x="18288000" y="2103120"/>
                </a:lnTo>
                <a:lnTo>
                  <a:pt x="0" y="2103120"/>
                </a:lnTo>
                <a:lnTo>
                  <a:pt x="0" y="0"/>
                </a:lnTo>
                <a:close/>
              </a:path>
            </a:pathLst>
          </a:custGeom>
          <a:blipFill>
            <a:blip r:embed="rId3"/>
            <a:stretch>
              <a:fillRect/>
            </a:stretch>
          </a:blipFill>
        </p:spPr>
        <p:txBody>
          <a:bodyPr/>
          <a:lstStyle/>
          <a:p>
            <a:endParaRPr lang="ko-KR" altLang="en-US"/>
          </a:p>
        </p:txBody>
      </p:sp>
      <p:sp>
        <p:nvSpPr>
          <p:cNvPr id="3" name="Freeform 3"/>
          <p:cNvSpPr/>
          <p:nvPr/>
        </p:nvSpPr>
        <p:spPr>
          <a:xfrm>
            <a:off x="496216" y="3972618"/>
            <a:ext cx="8769767" cy="5820933"/>
          </a:xfrm>
          <a:custGeom>
            <a:avLst/>
            <a:gdLst/>
            <a:ahLst/>
            <a:cxnLst/>
            <a:rect l="l" t="t" r="r" b="b"/>
            <a:pathLst>
              <a:path w="8769767" h="5820933">
                <a:moveTo>
                  <a:pt x="0" y="0"/>
                </a:moveTo>
                <a:lnTo>
                  <a:pt x="8769767" y="0"/>
                </a:lnTo>
                <a:lnTo>
                  <a:pt x="8769767" y="5820933"/>
                </a:lnTo>
                <a:lnTo>
                  <a:pt x="0" y="5820933"/>
                </a:lnTo>
                <a:lnTo>
                  <a:pt x="0" y="0"/>
                </a:lnTo>
                <a:close/>
              </a:path>
            </a:pathLst>
          </a:custGeom>
          <a:blipFill>
            <a:blip r:embed="rId4"/>
            <a:stretch>
              <a:fillRect/>
            </a:stretch>
          </a:blipFill>
        </p:spPr>
        <p:txBody>
          <a:bodyPr/>
          <a:lstStyle/>
          <a:p>
            <a:endParaRPr lang="ko-KR" altLang="en-US"/>
          </a:p>
        </p:txBody>
      </p:sp>
      <p:sp>
        <p:nvSpPr>
          <p:cNvPr id="4" name="Freeform 4"/>
          <p:cNvSpPr/>
          <p:nvPr/>
        </p:nvSpPr>
        <p:spPr>
          <a:xfrm>
            <a:off x="9557780" y="3972618"/>
            <a:ext cx="8570111" cy="4959952"/>
          </a:xfrm>
          <a:custGeom>
            <a:avLst/>
            <a:gdLst/>
            <a:ahLst/>
            <a:cxnLst/>
            <a:rect l="l" t="t" r="r" b="b"/>
            <a:pathLst>
              <a:path w="8570111" h="4959952">
                <a:moveTo>
                  <a:pt x="0" y="0"/>
                </a:moveTo>
                <a:lnTo>
                  <a:pt x="8570111" y="0"/>
                </a:lnTo>
                <a:lnTo>
                  <a:pt x="8570111" y="4959952"/>
                </a:lnTo>
                <a:lnTo>
                  <a:pt x="0" y="4959952"/>
                </a:lnTo>
                <a:lnTo>
                  <a:pt x="0" y="0"/>
                </a:lnTo>
                <a:close/>
              </a:path>
            </a:pathLst>
          </a:custGeom>
          <a:blipFill>
            <a:blip r:embed="rId5"/>
            <a:stretch>
              <a:fillRect/>
            </a:stretch>
          </a:blipFill>
        </p:spPr>
        <p:txBody>
          <a:bodyPr/>
          <a:lstStyle/>
          <a:p>
            <a:endParaRPr lang="ko-KR" altLang="en-US"/>
          </a:p>
        </p:txBody>
      </p:sp>
      <p:sp>
        <p:nvSpPr>
          <p:cNvPr id="5" name="TextBox 5"/>
          <p:cNvSpPr txBox="1"/>
          <p:nvPr/>
        </p:nvSpPr>
        <p:spPr>
          <a:xfrm>
            <a:off x="364211" y="1331794"/>
            <a:ext cx="5234469" cy="512797"/>
          </a:xfrm>
          <a:prstGeom prst="rect">
            <a:avLst/>
          </a:prstGeom>
        </p:spPr>
        <p:txBody>
          <a:bodyPr lIns="0" tIns="0" rIns="0" bIns="0" rtlCol="0" anchor="t">
            <a:spAutoFit/>
          </a:bodyPr>
          <a:lstStyle/>
          <a:p>
            <a:pPr algn="ctr">
              <a:lnSpc>
                <a:spcPts val="4229"/>
              </a:lnSpc>
              <a:spcBef>
                <a:spcPct val="0"/>
              </a:spcBef>
            </a:pPr>
            <a:r>
              <a:rPr lang="en-US" sz="3021" b="1">
                <a:solidFill>
                  <a:srgbClr val="000000"/>
                </a:solidFill>
                <a:latin typeface="Noto Sans Kr Bold"/>
                <a:ea typeface="Noto Sans Kr Bold"/>
                <a:cs typeface="Noto Sans Kr Bold"/>
                <a:sym typeface="Noto Sans Kr Bold"/>
              </a:rPr>
              <a:t>2. 배터리별 내부 저항 증가 곡선</a:t>
            </a:r>
          </a:p>
        </p:txBody>
      </p:sp>
      <p:sp>
        <p:nvSpPr>
          <p:cNvPr id="6" name="TextBox 6"/>
          <p:cNvSpPr txBox="1"/>
          <p:nvPr/>
        </p:nvSpPr>
        <p:spPr>
          <a:xfrm>
            <a:off x="0" y="139602"/>
            <a:ext cx="6633765" cy="669925"/>
          </a:xfrm>
          <a:prstGeom prst="rect">
            <a:avLst/>
          </a:prstGeom>
        </p:spPr>
        <p:txBody>
          <a:bodyPr lIns="0" tIns="0" rIns="0" bIns="0" rtlCol="0" anchor="t">
            <a:spAutoFit/>
          </a:bodyPr>
          <a:lstStyle/>
          <a:p>
            <a:pPr algn="l">
              <a:lnSpc>
                <a:spcPts val="5599"/>
              </a:lnSpc>
              <a:spcBef>
                <a:spcPct val="0"/>
              </a:spcBef>
            </a:pPr>
            <a:r>
              <a:rPr lang="en-US" sz="3999" b="1">
                <a:solidFill>
                  <a:srgbClr val="FFFFFF"/>
                </a:solidFill>
                <a:latin typeface="Noto Sans Kr Bold"/>
                <a:ea typeface="Noto Sans Kr Bold"/>
                <a:cs typeface="Noto Sans Kr Bold"/>
                <a:sym typeface="Noto Sans Kr Bold"/>
              </a:rPr>
              <a:t>4. 핵심지표</a:t>
            </a:r>
          </a:p>
        </p:txBody>
      </p:sp>
      <p:sp>
        <p:nvSpPr>
          <p:cNvPr id="7" name="TextBox 7"/>
          <p:cNvSpPr txBox="1"/>
          <p:nvPr/>
        </p:nvSpPr>
        <p:spPr>
          <a:xfrm>
            <a:off x="966611" y="1654868"/>
            <a:ext cx="8177389" cy="1736725"/>
          </a:xfrm>
          <a:prstGeom prst="rect">
            <a:avLst/>
          </a:prstGeom>
        </p:spPr>
        <p:txBody>
          <a:bodyPr lIns="0" tIns="0" rIns="0" bIns="0" rtlCol="0" anchor="t">
            <a:spAutoFit/>
          </a:bodyPr>
          <a:lstStyle/>
          <a:p>
            <a:pPr algn="l">
              <a:lnSpc>
                <a:spcPts val="3499"/>
              </a:lnSpc>
            </a:pPr>
            <a:endParaRPr/>
          </a:p>
          <a:p>
            <a:pPr algn="l">
              <a:lnSpc>
                <a:spcPts val="3499"/>
              </a:lnSpc>
            </a:pPr>
            <a:r>
              <a:rPr lang="en-US" sz="2499">
                <a:solidFill>
                  <a:srgbClr val="000000"/>
                </a:solidFill>
                <a:latin typeface="Noto Sans Kr"/>
                <a:ea typeface="Noto Sans Kr"/>
                <a:cs typeface="Noto Sans Kr"/>
                <a:sym typeface="Noto Sans Kr"/>
              </a:rPr>
              <a:t>•X축 (Impedance Cycle Number): 임피던스 측정 사이클</a:t>
            </a:r>
          </a:p>
          <a:p>
            <a:pPr algn="l">
              <a:lnSpc>
                <a:spcPts val="3499"/>
              </a:lnSpc>
            </a:pPr>
            <a:r>
              <a:rPr lang="en-US" sz="2499">
                <a:solidFill>
                  <a:srgbClr val="000000"/>
                </a:solidFill>
                <a:latin typeface="Noto Sans Kr"/>
                <a:ea typeface="Noto Sans Kr"/>
                <a:cs typeface="Noto Sans Kr"/>
                <a:sym typeface="Noto Sans Kr"/>
              </a:rPr>
              <a:t>•Y축 (Rct (Ohms)): 전하 전달 저항</a:t>
            </a:r>
          </a:p>
          <a:p>
            <a:pPr algn="l">
              <a:lnSpc>
                <a:spcPts val="3499"/>
              </a:lnSpc>
              <a:spcBef>
                <a:spcPct val="0"/>
              </a:spcBef>
            </a:pPr>
            <a:endParaRPr lang="en-US" sz="2499">
              <a:solidFill>
                <a:srgbClr val="000000"/>
              </a:solidFill>
              <a:latin typeface="Noto Sans Kr"/>
              <a:ea typeface="Noto Sans Kr"/>
              <a:cs typeface="Noto Sans Kr"/>
              <a:sym typeface="Noto Sans Kr"/>
            </a:endParaRPr>
          </a:p>
        </p:txBody>
      </p:sp>
      <p:sp>
        <p:nvSpPr>
          <p:cNvPr id="8" name="TextBox 8"/>
          <p:cNvSpPr txBox="1"/>
          <p:nvPr/>
        </p:nvSpPr>
        <p:spPr>
          <a:xfrm>
            <a:off x="1457859" y="8010489"/>
            <a:ext cx="4817666" cy="692150"/>
          </a:xfrm>
          <a:prstGeom prst="rect">
            <a:avLst/>
          </a:prstGeom>
        </p:spPr>
        <p:txBody>
          <a:bodyPr lIns="0" tIns="0" rIns="0" bIns="0" rtlCol="0" anchor="t">
            <a:spAutoFit/>
          </a:bodyPr>
          <a:lstStyle/>
          <a:p>
            <a:pPr algn="l">
              <a:lnSpc>
                <a:spcPts val="2800"/>
              </a:lnSpc>
              <a:spcBef>
                <a:spcPct val="0"/>
              </a:spcBef>
            </a:pPr>
            <a:r>
              <a:rPr lang="en-US" sz="2000" b="1">
                <a:solidFill>
                  <a:srgbClr val="000000"/>
                </a:solidFill>
                <a:latin typeface="Noto Sans Kr Bold"/>
                <a:ea typeface="Noto Sans Kr Bold"/>
                <a:cs typeface="Noto Sans Kr Bold"/>
                <a:sym typeface="Noto Sans Kr Bold"/>
              </a:rPr>
              <a:t>그래프의 Y축이 '0.8' Ohms에 맞춰지다 보니</a:t>
            </a:r>
          </a:p>
          <a:p>
            <a:pPr algn="l">
              <a:lnSpc>
                <a:spcPts val="2800"/>
              </a:lnSpc>
              <a:spcBef>
                <a:spcPct val="0"/>
              </a:spcBef>
            </a:pPr>
            <a:r>
              <a:rPr lang="en-US" sz="2000" b="1">
                <a:solidFill>
                  <a:srgbClr val="000000"/>
                </a:solidFill>
                <a:latin typeface="Noto Sans Kr Bold"/>
                <a:ea typeface="Noto Sans Kr Bold"/>
                <a:cs typeface="Noto Sans Kr Bold"/>
                <a:sym typeface="Noto Sans Kr Bold"/>
              </a:rPr>
              <a:t>다른 모든 선이 0처럼 보임</a:t>
            </a:r>
          </a:p>
        </p:txBody>
      </p:sp>
      <p:sp>
        <p:nvSpPr>
          <p:cNvPr id="9" name="Freeform 9"/>
          <p:cNvSpPr/>
          <p:nvPr/>
        </p:nvSpPr>
        <p:spPr>
          <a:xfrm>
            <a:off x="966611" y="4249650"/>
            <a:ext cx="982497" cy="1133650"/>
          </a:xfrm>
          <a:custGeom>
            <a:avLst/>
            <a:gdLst/>
            <a:ahLst/>
            <a:cxnLst/>
            <a:rect l="l" t="t" r="r" b="b"/>
            <a:pathLst>
              <a:path w="982497" h="1133650">
                <a:moveTo>
                  <a:pt x="0" y="0"/>
                </a:moveTo>
                <a:lnTo>
                  <a:pt x="982496" y="0"/>
                </a:lnTo>
                <a:lnTo>
                  <a:pt x="982496" y="1133650"/>
                </a:lnTo>
                <a:lnTo>
                  <a:pt x="0" y="1133650"/>
                </a:lnTo>
                <a:lnTo>
                  <a:pt x="0" y="0"/>
                </a:lnTo>
                <a:close/>
              </a:path>
            </a:pathLst>
          </a:custGeom>
          <a:blipFill>
            <a:blip r:embed="rId6"/>
            <a:stretch>
              <a:fillRect/>
            </a:stretch>
          </a:blipFill>
        </p:spPr>
        <p:txBody>
          <a:bodyPr/>
          <a:lstStyle/>
          <a:p>
            <a:endParaRPr lang="ko-KR" altLang="en-US"/>
          </a:p>
        </p:txBody>
      </p:sp>
      <p:sp>
        <p:nvSpPr>
          <p:cNvPr id="10" name="TextBox 10"/>
          <p:cNvSpPr txBox="1"/>
          <p:nvPr/>
        </p:nvSpPr>
        <p:spPr>
          <a:xfrm>
            <a:off x="12417613" y="4451350"/>
            <a:ext cx="3718586" cy="692150"/>
          </a:xfrm>
          <a:prstGeom prst="rect">
            <a:avLst/>
          </a:prstGeom>
        </p:spPr>
        <p:txBody>
          <a:bodyPr lIns="0" tIns="0" rIns="0" bIns="0" rtlCol="0" anchor="t">
            <a:spAutoFit/>
          </a:bodyPr>
          <a:lstStyle/>
          <a:p>
            <a:pPr algn="l">
              <a:lnSpc>
                <a:spcPts val="2800"/>
              </a:lnSpc>
            </a:pPr>
            <a:r>
              <a:rPr lang="en-US" sz="2000" b="1" dirty="0" err="1">
                <a:solidFill>
                  <a:srgbClr val="000000"/>
                </a:solidFill>
                <a:latin typeface="Noto Sans Kr Bold"/>
                <a:ea typeface="Noto Sans Kr Bold"/>
                <a:cs typeface="Noto Sans Kr Bold"/>
                <a:sym typeface="Noto Sans Kr Bold"/>
              </a:rPr>
              <a:t>배터리마다</a:t>
            </a:r>
            <a:r>
              <a:rPr lang="en-US" sz="2000" b="1" dirty="0">
                <a:solidFill>
                  <a:srgbClr val="000000"/>
                </a:solidFill>
                <a:latin typeface="Noto Sans Kr Bold"/>
                <a:ea typeface="Noto Sans Kr Bold"/>
                <a:cs typeface="Noto Sans Kr Bold"/>
                <a:sym typeface="Noto Sans Kr Bold"/>
              </a:rPr>
              <a:t> </a:t>
            </a:r>
            <a:r>
              <a:rPr lang="en-US" sz="2000" b="1" dirty="0" err="1">
                <a:solidFill>
                  <a:srgbClr val="000000"/>
                </a:solidFill>
                <a:latin typeface="Noto Sans Kr Bold"/>
                <a:ea typeface="Noto Sans Kr Bold"/>
                <a:cs typeface="Noto Sans Kr Bold"/>
                <a:sym typeface="Noto Sans Kr Bold"/>
              </a:rPr>
              <a:t>수명이</a:t>
            </a:r>
            <a:r>
              <a:rPr lang="en-US" sz="2000" b="1" dirty="0">
                <a:solidFill>
                  <a:srgbClr val="000000"/>
                </a:solidFill>
                <a:latin typeface="Noto Sans Kr Bold"/>
                <a:ea typeface="Noto Sans Kr Bold"/>
                <a:cs typeface="Noto Sans Kr Bold"/>
                <a:sym typeface="Noto Sans Kr Bold"/>
              </a:rPr>
              <a:t> </a:t>
            </a:r>
            <a:r>
              <a:rPr lang="en-US" sz="2000" b="1" dirty="0" err="1">
                <a:solidFill>
                  <a:srgbClr val="000000"/>
                </a:solidFill>
                <a:latin typeface="Noto Sans Kr Bold"/>
                <a:ea typeface="Noto Sans Kr Bold"/>
                <a:cs typeface="Noto Sans Kr Bold"/>
                <a:sym typeface="Noto Sans Kr Bold"/>
              </a:rPr>
              <a:t>다르니</a:t>
            </a:r>
            <a:r>
              <a:rPr lang="en-US" sz="2000" b="1" dirty="0">
                <a:solidFill>
                  <a:srgbClr val="000000"/>
                </a:solidFill>
                <a:latin typeface="Noto Sans Kr Bold"/>
                <a:ea typeface="Noto Sans Kr Bold"/>
                <a:cs typeface="Noto Sans Kr Bold"/>
                <a:sym typeface="Noto Sans Kr Bold"/>
              </a:rPr>
              <a:t> </a:t>
            </a:r>
            <a:r>
              <a:rPr lang="en-US" sz="2000" b="1" dirty="0" err="1">
                <a:solidFill>
                  <a:srgbClr val="000000"/>
                </a:solidFill>
                <a:latin typeface="Noto Sans Kr Bold"/>
                <a:ea typeface="Noto Sans Kr Bold"/>
                <a:cs typeface="Noto Sans Kr Bold"/>
                <a:sym typeface="Noto Sans Kr Bold"/>
              </a:rPr>
              <a:t>그래프가</a:t>
            </a:r>
            <a:endParaRPr lang="en-US" sz="2000" b="1" dirty="0">
              <a:solidFill>
                <a:srgbClr val="000000"/>
              </a:solidFill>
              <a:latin typeface="Noto Sans Kr Bold"/>
              <a:ea typeface="Noto Sans Kr Bold"/>
              <a:cs typeface="Noto Sans Kr Bold"/>
              <a:sym typeface="Noto Sans Kr Bold"/>
            </a:endParaRPr>
          </a:p>
          <a:p>
            <a:pPr algn="l">
              <a:lnSpc>
                <a:spcPts val="2800"/>
              </a:lnSpc>
              <a:spcBef>
                <a:spcPct val="0"/>
              </a:spcBef>
            </a:pPr>
            <a:r>
              <a:rPr lang="en-US" sz="2000" b="1" dirty="0" err="1">
                <a:solidFill>
                  <a:srgbClr val="000000"/>
                </a:solidFill>
                <a:latin typeface="Noto Sans Kr Bold"/>
                <a:ea typeface="Noto Sans Kr Bold"/>
                <a:cs typeface="Noto Sans Kr Bold"/>
                <a:sym typeface="Noto Sans Kr Bold"/>
              </a:rPr>
              <a:t>한쪽에</a:t>
            </a:r>
            <a:r>
              <a:rPr lang="en-US" sz="2000" b="1" dirty="0">
                <a:solidFill>
                  <a:srgbClr val="000000"/>
                </a:solidFill>
                <a:latin typeface="Noto Sans Kr Bold"/>
                <a:ea typeface="Noto Sans Kr Bold"/>
                <a:cs typeface="Noto Sans Kr Bold"/>
                <a:sym typeface="Noto Sans Kr Bold"/>
              </a:rPr>
              <a:t> </a:t>
            </a:r>
            <a:r>
              <a:rPr lang="en-US" sz="2000" b="1" dirty="0" err="1">
                <a:solidFill>
                  <a:srgbClr val="000000"/>
                </a:solidFill>
                <a:latin typeface="Noto Sans Kr Bold"/>
                <a:ea typeface="Noto Sans Kr Bold"/>
                <a:cs typeface="Noto Sans Kr Bold"/>
                <a:sym typeface="Noto Sans Kr Bold"/>
              </a:rPr>
              <a:t>몰린</a:t>
            </a:r>
            <a:r>
              <a:rPr lang="en-US" sz="2000" b="1" dirty="0">
                <a:solidFill>
                  <a:srgbClr val="000000"/>
                </a:solidFill>
                <a:latin typeface="Noto Sans Kr Bold"/>
                <a:ea typeface="Noto Sans Kr Bold"/>
                <a:cs typeface="Noto Sans Kr Bold"/>
                <a:sym typeface="Noto Sans Kr Bold"/>
              </a:rPr>
              <a:t> </a:t>
            </a:r>
            <a:r>
              <a:rPr lang="en-US" sz="2000" b="1" dirty="0" err="1">
                <a:solidFill>
                  <a:srgbClr val="000000"/>
                </a:solidFill>
                <a:latin typeface="Noto Sans Kr Bold"/>
                <a:ea typeface="Noto Sans Kr Bold"/>
                <a:cs typeface="Noto Sans Kr Bold"/>
                <a:sym typeface="Noto Sans Kr Bold"/>
              </a:rPr>
              <a:t>느낌을</a:t>
            </a:r>
            <a:r>
              <a:rPr lang="en-US" sz="2000" b="1" dirty="0">
                <a:solidFill>
                  <a:srgbClr val="000000"/>
                </a:solidFill>
                <a:latin typeface="Noto Sans Kr Bold"/>
                <a:ea typeface="Noto Sans Kr Bold"/>
                <a:cs typeface="Noto Sans Kr Bold"/>
                <a:sym typeface="Noto Sans Kr Bold"/>
              </a:rPr>
              <a:t> </a:t>
            </a:r>
            <a:r>
              <a:rPr lang="en-US" sz="2000" b="1" dirty="0" err="1">
                <a:solidFill>
                  <a:srgbClr val="000000"/>
                </a:solidFill>
                <a:latin typeface="Noto Sans Kr Bold"/>
                <a:ea typeface="Noto Sans Kr Bold"/>
                <a:cs typeface="Noto Sans Kr Bold"/>
                <a:sym typeface="Noto Sans Kr Bold"/>
              </a:rPr>
              <a:t>받음</a:t>
            </a:r>
            <a:endParaRPr lang="en-US" sz="2000" b="1" dirty="0">
              <a:solidFill>
                <a:srgbClr val="000000"/>
              </a:solidFill>
              <a:latin typeface="Noto Sans Kr Bold"/>
              <a:ea typeface="Noto Sans Kr Bold"/>
              <a:cs typeface="Noto Sans Kr Bold"/>
              <a:sym typeface="Noto Sans Kr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103120"/>
          </a:xfrm>
          <a:custGeom>
            <a:avLst/>
            <a:gdLst/>
            <a:ahLst/>
            <a:cxnLst/>
            <a:rect l="l" t="t" r="r" b="b"/>
            <a:pathLst>
              <a:path w="18288000" h="2103120">
                <a:moveTo>
                  <a:pt x="0" y="0"/>
                </a:moveTo>
                <a:lnTo>
                  <a:pt x="18288000" y="0"/>
                </a:lnTo>
                <a:lnTo>
                  <a:pt x="18288000" y="2103120"/>
                </a:lnTo>
                <a:lnTo>
                  <a:pt x="0" y="2103120"/>
                </a:lnTo>
                <a:lnTo>
                  <a:pt x="0" y="0"/>
                </a:lnTo>
                <a:close/>
              </a:path>
            </a:pathLst>
          </a:custGeom>
          <a:blipFill>
            <a:blip r:embed="rId2"/>
            <a:stretch>
              <a:fillRect/>
            </a:stretch>
          </a:blipFill>
        </p:spPr>
        <p:txBody>
          <a:bodyPr/>
          <a:lstStyle/>
          <a:p>
            <a:endParaRPr lang="ko-KR" altLang="en-US"/>
          </a:p>
        </p:txBody>
      </p:sp>
      <p:sp>
        <p:nvSpPr>
          <p:cNvPr id="3" name="Freeform 3"/>
          <p:cNvSpPr/>
          <p:nvPr/>
        </p:nvSpPr>
        <p:spPr>
          <a:xfrm>
            <a:off x="496216" y="3972618"/>
            <a:ext cx="8769767" cy="5820933"/>
          </a:xfrm>
          <a:custGeom>
            <a:avLst/>
            <a:gdLst/>
            <a:ahLst/>
            <a:cxnLst/>
            <a:rect l="l" t="t" r="r" b="b"/>
            <a:pathLst>
              <a:path w="8769767" h="5820933">
                <a:moveTo>
                  <a:pt x="0" y="0"/>
                </a:moveTo>
                <a:lnTo>
                  <a:pt x="8769767" y="0"/>
                </a:lnTo>
                <a:lnTo>
                  <a:pt x="8769767" y="5820933"/>
                </a:lnTo>
                <a:lnTo>
                  <a:pt x="0" y="5820933"/>
                </a:lnTo>
                <a:lnTo>
                  <a:pt x="0" y="0"/>
                </a:lnTo>
                <a:close/>
              </a:path>
            </a:pathLst>
          </a:custGeom>
          <a:blipFill>
            <a:blip r:embed="rId3"/>
            <a:stretch>
              <a:fillRect/>
            </a:stretch>
          </a:blipFill>
        </p:spPr>
        <p:txBody>
          <a:bodyPr/>
          <a:lstStyle/>
          <a:p>
            <a:endParaRPr lang="ko-KR" altLang="en-US"/>
          </a:p>
        </p:txBody>
      </p:sp>
      <p:sp>
        <p:nvSpPr>
          <p:cNvPr id="4" name="Freeform 4"/>
          <p:cNvSpPr/>
          <p:nvPr/>
        </p:nvSpPr>
        <p:spPr>
          <a:xfrm>
            <a:off x="9557780" y="3972618"/>
            <a:ext cx="8570111" cy="4959952"/>
          </a:xfrm>
          <a:custGeom>
            <a:avLst/>
            <a:gdLst/>
            <a:ahLst/>
            <a:cxnLst/>
            <a:rect l="l" t="t" r="r" b="b"/>
            <a:pathLst>
              <a:path w="8570111" h="4959952">
                <a:moveTo>
                  <a:pt x="0" y="0"/>
                </a:moveTo>
                <a:lnTo>
                  <a:pt x="8570111" y="0"/>
                </a:lnTo>
                <a:lnTo>
                  <a:pt x="8570111" y="4959952"/>
                </a:lnTo>
                <a:lnTo>
                  <a:pt x="0" y="4959952"/>
                </a:lnTo>
                <a:lnTo>
                  <a:pt x="0" y="0"/>
                </a:lnTo>
                <a:close/>
              </a:path>
            </a:pathLst>
          </a:custGeom>
          <a:blipFill>
            <a:blip r:embed="rId4"/>
            <a:stretch>
              <a:fillRect/>
            </a:stretch>
          </a:blipFill>
        </p:spPr>
        <p:txBody>
          <a:bodyPr/>
          <a:lstStyle/>
          <a:p>
            <a:endParaRPr lang="ko-KR" altLang="en-US"/>
          </a:p>
        </p:txBody>
      </p:sp>
      <p:sp>
        <p:nvSpPr>
          <p:cNvPr id="5" name="Freeform 5"/>
          <p:cNvSpPr/>
          <p:nvPr/>
        </p:nvSpPr>
        <p:spPr>
          <a:xfrm>
            <a:off x="966611" y="4249650"/>
            <a:ext cx="982497" cy="1133650"/>
          </a:xfrm>
          <a:custGeom>
            <a:avLst/>
            <a:gdLst/>
            <a:ahLst/>
            <a:cxnLst/>
            <a:rect l="l" t="t" r="r" b="b"/>
            <a:pathLst>
              <a:path w="982497" h="1133650">
                <a:moveTo>
                  <a:pt x="0" y="0"/>
                </a:moveTo>
                <a:lnTo>
                  <a:pt x="982496" y="0"/>
                </a:lnTo>
                <a:lnTo>
                  <a:pt x="982496" y="1133650"/>
                </a:lnTo>
                <a:lnTo>
                  <a:pt x="0" y="1133650"/>
                </a:lnTo>
                <a:lnTo>
                  <a:pt x="0" y="0"/>
                </a:lnTo>
                <a:close/>
              </a:path>
            </a:pathLst>
          </a:custGeom>
          <a:blipFill>
            <a:blip r:embed="rId5"/>
            <a:stretch>
              <a:fillRect/>
            </a:stretch>
          </a:blipFill>
        </p:spPr>
        <p:txBody>
          <a:bodyPr/>
          <a:lstStyle/>
          <a:p>
            <a:endParaRPr lang="ko-KR" altLang="en-US"/>
          </a:p>
        </p:txBody>
      </p:sp>
      <p:sp>
        <p:nvSpPr>
          <p:cNvPr id="6" name="TextBox 6"/>
          <p:cNvSpPr txBox="1"/>
          <p:nvPr/>
        </p:nvSpPr>
        <p:spPr>
          <a:xfrm>
            <a:off x="364211" y="1331794"/>
            <a:ext cx="5234469" cy="512797"/>
          </a:xfrm>
          <a:prstGeom prst="rect">
            <a:avLst/>
          </a:prstGeom>
        </p:spPr>
        <p:txBody>
          <a:bodyPr lIns="0" tIns="0" rIns="0" bIns="0" rtlCol="0" anchor="t">
            <a:spAutoFit/>
          </a:bodyPr>
          <a:lstStyle/>
          <a:p>
            <a:pPr algn="ctr">
              <a:lnSpc>
                <a:spcPts val="4229"/>
              </a:lnSpc>
              <a:spcBef>
                <a:spcPct val="0"/>
              </a:spcBef>
            </a:pPr>
            <a:r>
              <a:rPr lang="en-US" sz="3021" b="1">
                <a:solidFill>
                  <a:srgbClr val="000000"/>
                </a:solidFill>
                <a:latin typeface="Noto Sans Kr Bold"/>
                <a:ea typeface="Noto Sans Kr Bold"/>
                <a:cs typeface="Noto Sans Kr Bold"/>
                <a:sym typeface="Noto Sans Kr Bold"/>
              </a:rPr>
              <a:t>2. 배터리별 내부 저항 증가 곡선</a:t>
            </a:r>
          </a:p>
        </p:txBody>
      </p:sp>
      <p:sp>
        <p:nvSpPr>
          <p:cNvPr id="7" name="TextBox 7"/>
          <p:cNvSpPr txBox="1"/>
          <p:nvPr/>
        </p:nvSpPr>
        <p:spPr>
          <a:xfrm>
            <a:off x="0" y="139602"/>
            <a:ext cx="6633765" cy="669925"/>
          </a:xfrm>
          <a:prstGeom prst="rect">
            <a:avLst/>
          </a:prstGeom>
        </p:spPr>
        <p:txBody>
          <a:bodyPr lIns="0" tIns="0" rIns="0" bIns="0" rtlCol="0" anchor="t">
            <a:spAutoFit/>
          </a:bodyPr>
          <a:lstStyle/>
          <a:p>
            <a:pPr algn="l">
              <a:lnSpc>
                <a:spcPts val="5599"/>
              </a:lnSpc>
              <a:spcBef>
                <a:spcPct val="0"/>
              </a:spcBef>
            </a:pPr>
            <a:r>
              <a:rPr lang="en-US" sz="3999" b="1">
                <a:solidFill>
                  <a:srgbClr val="FFFFFF"/>
                </a:solidFill>
                <a:latin typeface="Noto Sans Kr Bold"/>
                <a:ea typeface="Noto Sans Kr Bold"/>
                <a:cs typeface="Noto Sans Kr Bold"/>
                <a:sym typeface="Noto Sans Kr Bold"/>
              </a:rPr>
              <a:t>4. 핵심지표</a:t>
            </a:r>
          </a:p>
        </p:txBody>
      </p:sp>
      <p:sp>
        <p:nvSpPr>
          <p:cNvPr id="8" name="TextBox 8"/>
          <p:cNvSpPr txBox="1"/>
          <p:nvPr/>
        </p:nvSpPr>
        <p:spPr>
          <a:xfrm>
            <a:off x="966611" y="1654868"/>
            <a:ext cx="8177389" cy="1736725"/>
          </a:xfrm>
          <a:prstGeom prst="rect">
            <a:avLst/>
          </a:prstGeom>
        </p:spPr>
        <p:txBody>
          <a:bodyPr lIns="0" tIns="0" rIns="0" bIns="0" rtlCol="0" anchor="t">
            <a:spAutoFit/>
          </a:bodyPr>
          <a:lstStyle/>
          <a:p>
            <a:pPr algn="l">
              <a:lnSpc>
                <a:spcPts val="3499"/>
              </a:lnSpc>
            </a:pPr>
            <a:endParaRPr/>
          </a:p>
          <a:p>
            <a:pPr algn="l">
              <a:lnSpc>
                <a:spcPts val="3499"/>
              </a:lnSpc>
            </a:pPr>
            <a:r>
              <a:rPr lang="en-US" sz="2499">
                <a:solidFill>
                  <a:srgbClr val="000000"/>
                </a:solidFill>
                <a:latin typeface="Noto Sans Kr"/>
                <a:ea typeface="Noto Sans Kr"/>
                <a:cs typeface="Noto Sans Kr"/>
                <a:sym typeface="Noto Sans Kr"/>
              </a:rPr>
              <a:t>•X축 (Impedance Cycle Number): 임피던스 측정 사이클</a:t>
            </a:r>
          </a:p>
          <a:p>
            <a:pPr algn="l">
              <a:lnSpc>
                <a:spcPts val="3499"/>
              </a:lnSpc>
            </a:pPr>
            <a:r>
              <a:rPr lang="en-US" sz="2499">
                <a:solidFill>
                  <a:srgbClr val="000000"/>
                </a:solidFill>
                <a:latin typeface="Noto Sans Kr"/>
                <a:ea typeface="Noto Sans Kr"/>
                <a:cs typeface="Noto Sans Kr"/>
                <a:sym typeface="Noto Sans Kr"/>
              </a:rPr>
              <a:t>•Y축 (Rct (Ohms)): 전하 전달 저항</a:t>
            </a:r>
          </a:p>
          <a:p>
            <a:pPr algn="l">
              <a:lnSpc>
                <a:spcPts val="3499"/>
              </a:lnSpc>
              <a:spcBef>
                <a:spcPct val="0"/>
              </a:spcBef>
            </a:pPr>
            <a:endParaRPr lang="en-US" sz="2499">
              <a:solidFill>
                <a:srgbClr val="000000"/>
              </a:solidFill>
              <a:latin typeface="Noto Sans Kr"/>
              <a:ea typeface="Noto Sans Kr"/>
              <a:cs typeface="Noto Sans Kr"/>
              <a:sym typeface="Noto Sans Kr"/>
            </a:endParaRPr>
          </a:p>
        </p:txBody>
      </p:sp>
      <p:sp>
        <p:nvSpPr>
          <p:cNvPr id="9" name="TextBox 9"/>
          <p:cNvSpPr txBox="1"/>
          <p:nvPr/>
        </p:nvSpPr>
        <p:spPr>
          <a:xfrm>
            <a:off x="1457859" y="8010489"/>
            <a:ext cx="4817666" cy="692150"/>
          </a:xfrm>
          <a:prstGeom prst="rect">
            <a:avLst/>
          </a:prstGeom>
        </p:spPr>
        <p:txBody>
          <a:bodyPr lIns="0" tIns="0" rIns="0" bIns="0" rtlCol="0" anchor="t">
            <a:spAutoFit/>
          </a:bodyPr>
          <a:lstStyle/>
          <a:p>
            <a:pPr algn="l">
              <a:lnSpc>
                <a:spcPts val="2800"/>
              </a:lnSpc>
              <a:spcBef>
                <a:spcPct val="0"/>
              </a:spcBef>
            </a:pPr>
            <a:r>
              <a:rPr lang="en-US" sz="2000" b="1">
                <a:solidFill>
                  <a:srgbClr val="000000"/>
                </a:solidFill>
                <a:latin typeface="Noto Sans Kr Bold"/>
                <a:ea typeface="Noto Sans Kr Bold"/>
                <a:cs typeface="Noto Sans Kr Bold"/>
                <a:sym typeface="Noto Sans Kr Bold"/>
              </a:rPr>
              <a:t>그래프의 Y축이 '0.8' Ohms에 맞춰지다 보니</a:t>
            </a:r>
          </a:p>
          <a:p>
            <a:pPr algn="l">
              <a:lnSpc>
                <a:spcPts val="2800"/>
              </a:lnSpc>
              <a:spcBef>
                <a:spcPct val="0"/>
              </a:spcBef>
            </a:pPr>
            <a:r>
              <a:rPr lang="en-US" sz="2000" b="1">
                <a:solidFill>
                  <a:srgbClr val="000000"/>
                </a:solidFill>
                <a:latin typeface="Noto Sans Kr Bold"/>
                <a:ea typeface="Noto Sans Kr Bold"/>
                <a:cs typeface="Noto Sans Kr Bold"/>
                <a:sym typeface="Noto Sans Kr Bold"/>
              </a:rPr>
              <a:t>다른 모든 선이 0처럼 보임</a:t>
            </a:r>
          </a:p>
        </p:txBody>
      </p:sp>
      <p:sp>
        <p:nvSpPr>
          <p:cNvPr id="10" name="TextBox 10"/>
          <p:cNvSpPr txBox="1"/>
          <p:nvPr/>
        </p:nvSpPr>
        <p:spPr>
          <a:xfrm>
            <a:off x="12417613" y="4451350"/>
            <a:ext cx="3718586" cy="692150"/>
          </a:xfrm>
          <a:prstGeom prst="rect">
            <a:avLst/>
          </a:prstGeom>
        </p:spPr>
        <p:txBody>
          <a:bodyPr lIns="0" tIns="0" rIns="0" bIns="0" rtlCol="0" anchor="t">
            <a:spAutoFit/>
          </a:bodyPr>
          <a:lstStyle/>
          <a:p>
            <a:pPr algn="l">
              <a:lnSpc>
                <a:spcPts val="2800"/>
              </a:lnSpc>
            </a:pPr>
            <a:r>
              <a:rPr lang="en-US" sz="2000" b="1">
                <a:solidFill>
                  <a:srgbClr val="000000"/>
                </a:solidFill>
                <a:latin typeface="Noto Sans Kr Bold"/>
                <a:ea typeface="Noto Sans Kr Bold"/>
                <a:cs typeface="Noto Sans Kr Bold"/>
                <a:sym typeface="Noto Sans Kr Bold"/>
              </a:rPr>
              <a:t>배터리마다 수명이 다르니 그래프가</a:t>
            </a:r>
          </a:p>
          <a:p>
            <a:pPr algn="l">
              <a:lnSpc>
                <a:spcPts val="2800"/>
              </a:lnSpc>
              <a:spcBef>
                <a:spcPct val="0"/>
              </a:spcBef>
            </a:pPr>
            <a:r>
              <a:rPr lang="en-US" sz="2000" b="1">
                <a:solidFill>
                  <a:srgbClr val="000000"/>
                </a:solidFill>
                <a:latin typeface="Noto Sans Kr Bold"/>
                <a:ea typeface="Noto Sans Kr Bold"/>
                <a:cs typeface="Noto Sans Kr Bold"/>
                <a:sym typeface="Noto Sans Kr Bold"/>
              </a:rPr>
              <a:t>한쪽에 몰린 느낌을 받음</a:t>
            </a:r>
          </a:p>
        </p:txBody>
      </p:sp>
      <p:grpSp>
        <p:nvGrpSpPr>
          <p:cNvPr id="11" name="Group 11"/>
          <p:cNvGrpSpPr/>
          <p:nvPr/>
        </p:nvGrpSpPr>
        <p:grpSpPr>
          <a:xfrm>
            <a:off x="-85191" y="0"/>
            <a:ext cx="19487521" cy="11581685"/>
            <a:chOff x="0" y="0"/>
            <a:chExt cx="5132516" cy="3050320"/>
          </a:xfrm>
        </p:grpSpPr>
        <p:sp>
          <p:nvSpPr>
            <p:cNvPr id="12" name="Freeform 12"/>
            <p:cNvSpPr/>
            <p:nvPr/>
          </p:nvSpPr>
          <p:spPr>
            <a:xfrm>
              <a:off x="0" y="0"/>
              <a:ext cx="5132516" cy="3050320"/>
            </a:xfrm>
            <a:custGeom>
              <a:avLst/>
              <a:gdLst/>
              <a:ahLst/>
              <a:cxnLst/>
              <a:rect l="l" t="t" r="r" b="b"/>
              <a:pathLst>
                <a:path w="5132516" h="3050320">
                  <a:moveTo>
                    <a:pt x="0" y="0"/>
                  </a:moveTo>
                  <a:lnTo>
                    <a:pt x="5132516" y="0"/>
                  </a:lnTo>
                  <a:lnTo>
                    <a:pt x="5132516" y="3050320"/>
                  </a:lnTo>
                  <a:lnTo>
                    <a:pt x="0" y="3050320"/>
                  </a:lnTo>
                  <a:close/>
                </a:path>
              </a:pathLst>
            </a:custGeom>
            <a:solidFill>
              <a:srgbClr val="FFFFFF">
                <a:alpha val="84706"/>
              </a:srgbClr>
            </a:solidFill>
          </p:spPr>
          <p:txBody>
            <a:bodyPr/>
            <a:lstStyle/>
            <a:p>
              <a:endParaRPr lang="ko-KR" altLang="en-US"/>
            </a:p>
          </p:txBody>
        </p:sp>
        <p:sp>
          <p:nvSpPr>
            <p:cNvPr id="13" name="TextBox 13"/>
            <p:cNvSpPr txBox="1"/>
            <p:nvPr/>
          </p:nvSpPr>
          <p:spPr>
            <a:xfrm>
              <a:off x="0" y="-47625"/>
              <a:ext cx="5132516" cy="3097945"/>
            </a:xfrm>
            <a:prstGeom prst="rect">
              <a:avLst/>
            </a:prstGeom>
          </p:spPr>
          <p:txBody>
            <a:bodyPr lIns="50800" tIns="50800" rIns="50800" bIns="50800" rtlCol="0" anchor="ctr"/>
            <a:lstStyle/>
            <a:p>
              <a:pPr algn="ctr">
                <a:lnSpc>
                  <a:spcPts val="3499"/>
                </a:lnSpc>
              </a:pPr>
              <a:endParaRPr/>
            </a:p>
          </p:txBody>
        </p:sp>
      </p:grpSp>
      <p:sp>
        <p:nvSpPr>
          <p:cNvPr id="14" name="TextBox 14"/>
          <p:cNvSpPr txBox="1"/>
          <p:nvPr/>
        </p:nvSpPr>
        <p:spPr>
          <a:xfrm>
            <a:off x="5732245" y="4310150"/>
            <a:ext cx="7067476" cy="2079625"/>
          </a:xfrm>
          <a:prstGeom prst="rect">
            <a:avLst/>
          </a:prstGeom>
        </p:spPr>
        <p:txBody>
          <a:bodyPr lIns="0" tIns="0" rIns="0" bIns="0" rtlCol="0" anchor="t">
            <a:spAutoFit/>
          </a:bodyPr>
          <a:lstStyle/>
          <a:p>
            <a:pPr algn="ctr">
              <a:lnSpc>
                <a:spcPts val="5599"/>
              </a:lnSpc>
            </a:pPr>
            <a:r>
              <a:rPr lang="en-US" sz="3999" b="1">
                <a:solidFill>
                  <a:srgbClr val="000000"/>
                </a:solidFill>
                <a:latin typeface="Noto Sans Kr Bold"/>
                <a:ea typeface="Noto Sans Kr Bold"/>
                <a:cs typeface="Noto Sans Kr Bold"/>
                <a:sym typeface="Noto Sans Kr Bold"/>
              </a:rPr>
              <a:t>한 개의 배터리로 </a:t>
            </a:r>
          </a:p>
          <a:p>
            <a:pPr algn="ctr">
              <a:lnSpc>
                <a:spcPts val="5599"/>
              </a:lnSpc>
            </a:pPr>
            <a:r>
              <a:rPr lang="en-US" sz="3999" b="1">
                <a:solidFill>
                  <a:srgbClr val="000000"/>
                </a:solidFill>
                <a:latin typeface="Noto Sans Kr Bold"/>
                <a:ea typeface="Noto Sans Kr Bold"/>
                <a:cs typeface="Noto Sans Kr Bold"/>
                <a:sym typeface="Noto Sans Kr Bold"/>
              </a:rPr>
              <a:t>‘수명 저하 &amp; 내부저항 증가’</a:t>
            </a:r>
          </a:p>
          <a:p>
            <a:pPr algn="ctr">
              <a:lnSpc>
                <a:spcPts val="5599"/>
              </a:lnSpc>
              <a:spcBef>
                <a:spcPct val="0"/>
              </a:spcBef>
            </a:pPr>
            <a:r>
              <a:rPr lang="en-US" sz="3999" b="1">
                <a:solidFill>
                  <a:srgbClr val="000000"/>
                </a:solidFill>
                <a:latin typeface="Noto Sans Kr Bold"/>
                <a:ea typeface="Noto Sans Kr Bold"/>
                <a:cs typeface="Noto Sans Kr Bold"/>
                <a:sym typeface="Noto Sans Kr Bold"/>
              </a:rPr>
              <a:t>확인해보기</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4230529" cy="10287000"/>
          </a:xfrm>
          <a:custGeom>
            <a:avLst/>
            <a:gdLst/>
            <a:ahLst/>
            <a:cxnLst/>
            <a:rect l="l" t="t" r="r" b="b"/>
            <a:pathLst>
              <a:path w="4230529" h="10287000">
                <a:moveTo>
                  <a:pt x="0" y="0"/>
                </a:moveTo>
                <a:lnTo>
                  <a:pt x="4230529" y="0"/>
                </a:lnTo>
                <a:lnTo>
                  <a:pt x="4230529" y="10287000"/>
                </a:lnTo>
                <a:lnTo>
                  <a:pt x="0" y="10287000"/>
                </a:lnTo>
                <a:lnTo>
                  <a:pt x="0" y="0"/>
                </a:lnTo>
                <a:close/>
              </a:path>
            </a:pathLst>
          </a:custGeom>
          <a:blipFill>
            <a:blip r:embed="rId2"/>
            <a:stretch>
              <a:fillRect/>
            </a:stretch>
          </a:blipFill>
        </p:spPr>
        <p:txBody>
          <a:bodyPr/>
          <a:lstStyle/>
          <a:p>
            <a:endParaRPr lang="ko-KR" altLang="en-US"/>
          </a:p>
        </p:txBody>
      </p:sp>
      <p:sp>
        <p:nvSpPr>
          <p:cNvPr id="3" name="TextBox 3"/>
          <p:cNvSpPr txBox="1"/>
          <p:nvPr/>
        </p:nvSpPr>
        <p:spPr>
          <a:xfrm>
            <a:off x="4815579" y="1062602"/>
            <a:ext cx="10660354" cy="6659733"/>
          </a:xfrm>
          <a:prstGeom prst="rect">
            <a:avLst/>
          </a:prstGeom>
        </p:spPr>
        <p:txBody>
          <a:bodyPr lIns="0" tIns="0" rIns="0" bIns="0" rtlCol="0" anchor="t">
            <a:spAutoFit/>
          </a:bodyPr>
          <a:lstStyle/>
          <a:p>
            <a:pPr algn="l">
              <a:lnSpc>
                <a:spcPts val="10646"/>
              </a:lnSpc>
            </a:pPr>
            <a:r>
              <a:rPr lang="en-US" sz="5459">
                <a:solidFill>
                  <a:srgbClr val="000000"/>
                </a:solidFill>
                <a:latin typeface="Arial"/>
                <a:ea typeface="Arial"/>
                <a:cs typeface="Arial"/>
                <a:sym typeface="Arial"/>
              </a:rPr>
              <a:t>1. 분석 데이터셋 소개 </a:t>
            </a:r>
          </a:p>
          <a:p>
            <a:pPr algn="l">
              <a:lnSpc>
                <a:spcPts val="10646"/>
              </a:lnSpc>
            </a:pPr>
            <a:r>
              <a:rPr lang="en-US" sz="5459">
                <a:solidFill>
                  <a:srgbClr val="000000"/>
                </a:solidFill>
                <a:latin typeface="Arial"/>
                <a:ea typeface="Arial"/>
                <a:cs typeface="Arial"/>
                <a:sym typeface="Arial"/>
              </a:rPr>
              <a:t>2. 유사데이터셋</a:t>
            </a:r>
          </a:p>
          <a:p>
            <a:pPr algn="l">
              <a:lnSpc>
                <a:spcPts val="10646"/>
              </a:lnSpc>
            </a:pPr>
            <a:r>
              <a:rPr lang="en-US" sz="5459">
                <a:solidFill>
                  <a:srgbClr val="000000"/>
                </a:solidFill>
                <a:latin typeface="Arial"/>
                <a:ea typeface="Arial"/>
                <a:cs typeface="Arial"/>
                <a:sym typeface="Arial"/>
              </a:rPr>
              <a:t>3. 데이터 구조 및 분류</a:t>
            </a:r>
          </a:p>
          <a:p>
            <a:pPr algn="l">
              <a:lnSpc>
                <a:spcPts val="10646"/>
              </a:lnSpc>
            </a:pPr>
            <a:r>
              <a:rPr lang="en-US" sz="5459">
                <a:solidFill>
                  <a:srgbClr val="000000"/>
                </a:solidFill>
                <a:latin typeface="Arial"/>
                <a:ea typeface="Arial"/>
                <a:cs typeface="Arial"/>
                <a:sym typeface="Arial"/>
              </a:rPr>
              <a:t>4. 핵심지표</a:t>
            </a:r>
          </a:p>
          <a:p>
            <a:pPr algn="l">
              <a:lnSpc>
                <a:spcPts val="10646"/>
              </a:lnSpc>
            </a:pPr>
            <a:r>
              <a:rPr lang="en-US" sz="5459">
                <a:solidFill>
                  <a:srgbClr val="000000"/>
                </a:solidFill>
                <a:latin typeface="Arial"/>
                <a:ea typeface="Arial"/>
                <a:cs typeface="Arial"/>
                <a:sym typeface="Arial"/>
              </a:rPr>
              <a:t>5. 결론 및 향후 계획</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103120"/>
          </a:xfrm>
          <a:custGeom>
            <a:avLst/>
            <a:gdLst/>
            <a:ahLst/>
            <a:cxnLst/>
            <a:rect l="l" t="t" r="r" b="b"/>
            <a:pathLst>
              <a:path w="18288000" h="2103120">
                <a:moveTo>
                  <a:pt x="0" y="0"/>
                </a:moveTo>
                <a:lnTo>
                  <a:pt x="18288000" y="0"/>
                </a:lnTo>
                <a:lnTo>
                  <a:pt x="18288000" y="2103120"/>
                </a:lnTo>
                <a:lnTo>
                  <a:pt x="0" y="2103120"/>
                </a:lnTo>
                <a:lnTo>
                  <a:pt x="0" y="0"/>
                </a:lnTo>
                <a:close/>
              </a:path>
            </a:pathLst>
          </a:custGeom>
          <a:blipFill>
            <a:blip r:embed="rId2"/>
            <a:stretch>
              <a:fillRect/>
            </a:stretch>
          </a:blipFill>
        </p:spPr>
        <p:txBody>
          <a:bodyPr/>
          <a:lstStyle/>
          <a:p>
            <a:endParaRPr lang="ko-KR" altLang="en-US"/>
          </a:p>
        </p:txBody>
      </p:sp>
      <p:sp>
        <p:nvSpPr>
          <p:cNvPr id="3" name="Freeform 3"/>
          <p:cNvSpPr/>
          <p:nvPr/>
        </p:nvSpPr>
        <p:spPr>
          <a:xfrm>
            <a:off x="7266599" y="2382956"/>
            <a:ext cx="10586818" cy="7529874"/>
          </a:xfrm>
          <a:custGeom>
            <a:avLst/>
            <a:gdLst/>
            <a:ahLst/>
            <a:cxnLst/>
            <a:rect l="l" t="t" r="r" b="b"/>
            <a:pathLst>
              <a:path w="10586818" h="7529874">
                <a:moveTo>
                  <a:pt x="0" y="0"/>
                </a:moveTo>
                <a:lnTo>
                  <a:pt x="10586818" y="0"/>
                </a:lnTo>
                <a:lnTo>
                  <a:pt x="10586818" y="7529874"/>
                </a:lnTo>
                <a:lnTo>
                  <a:pt x="0" y="7529874"/>
                </a:lnTo>
                <a:lnTo>
                  <a:pt x="0" y="0"/>
                </a:lnTo>
                <a:close/>
              </a:path>
            </a:pathLst>
          </a:custGeom>
          <a:blipFill>
            <a:blip r:embed="rId3"/>
            <a:stretch>
              <a:fillRect/>
            </a:stretch>
          </a:blipFill>
        </p:spPr>
        <p:txBody>
          <a:bodyPr/>
          <a:lstStyle/>
          <a:p>
            <a:endParaRPr lang="ko-KR" altLang="en-US"/>
          </a:p>
        </p:txBody>
      </p:sp>
      <p:sp>
        <p:nvSpPr>
          <p:cNvPr id="4" name="TextBox 4"/>
          <p:cNvSpPr txBox="1"/>
          <p:nvPr/>
        </p:nvSpPr>
        <p:spPr>
          <a:xfrm>
            <a:off x="-828838" y="1300967"/>
            <a:ext cx="5854892" cy="523875"/>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Noto Sans Kr Bold"/>
                <a:ea typeface="Noto Sans Kr Bold"/>
                <a:cs typeface="Noto Sans Kr Bold"/>
                <a:sym typeface="Noto Sans Kr Bold"/>
              </a:rPr>
              <a:t>5번 배터리의 일대기</a:t>
            </a:r>
          </a:p>
        </p:txBody>
      </p:sp>
      <p:sp>
        <p:nvSpPr>
          <p:cNvPr id="5" name="TextBox 5"/>
          <p:cNvSpPr txBox="1"/>
          <p:nvPr/>
        </p:nvSpPr>
        <p:spPr>
          <a:xfrm>
            <a:off x="0" y="139602"/>
            <a:ext cx="6633765" cy="669925"/>
          </a:xfrm>
          <a:prstGeom prst="rect">
            <a:avLst/>
          </a:prstGeom>
        </p:spPr>
        <p:txBody>
          <a:bodyPr lIns="0" tIns="0" rIns="0" bIns="0" rtlCol="0" anchor="t">
            <a:spAutoFit/>
          </a:bodyPr>
          <a:lstStyle/>
          <a:p>
            <a:pPr algn="l">
              <a:lnSpc>
                <a:spcPts val="5599"/>
              </a:lnSpc>
              <a:spcBef>
                <a:spcPct val="0"/>
              </a:spcBef>
            </a:pPr>
            <a:r>
              <a:rPr lang="en-US" sz="3999" b="1">
                <a:solidFill>
                  <a:srgbClr val="FFFFFF"/>
                </a:solidFill>
                <a:latin typeface="Noto Sans Kr Bold"/>
                <a:ea typeface="Noto Sans Kr Bold"/>
                <a:cs typeface="Noto Sans Kr Bold"/>
                <a:sym typeface="Noto Sans Kr Bold"/>
              </a:rPr>
              <a:t>4. 핵심지표</a:t>
            </a:r>
          </a:p>
        </p:txBody>
      </p:sp>
      <p:sp>
        <p:nvSpPr>
          <p:cNvPr id="6" name="TextBox 6"/>
          <p:cNvSpPr txBox="1"/>
          <p:nvPr/>
        </p:nvSpPr>
        <p:spPr>
          <a:xfrm>
            <a:off x="685111" y="2335331"/>
            <a:ext cx="6227032" cy="860425"/>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499">
                <a:solidFill>
                  <a:srgbClr val="000000"/>
                </a:solidFill>
                <a:latin typeface="Noto Sans Kr"/>
                <a:ea typeface="Noto Sans Kr"/>
                <a:cs typeface="Noto Sans Kr"/>
                <a:sym typeface="Noto Sans Kr"/>
              </a:rPr>
              <a:t>배터리 수명(성능)이 줄어들수록 Rct 값은 증가하는 것을 확인할 수 있음</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103120"/>
          </a:xfrm>
          <a:custGeom>
            <a:avLst/>
            <a:gdLst/>
            <a:ahLst/>
            <a:cxnLst/>
            <a:rect l="l" t="t" r="r" b="b"/>
            <a:pathLst>
              <a:path w="18288000" h="2103120">
                <a:moveTo>
                  <a:pt x="0" y="0"/>
                </a:moveTo>
                <a:lnTo>
                  <a:pt x="18288000" y="0"/>
                </a:lnTo>
                <a:lnTo>
                  <a:pt x="18288000" y="2103120"/>
                </a:lnTo>
                <a:lnTo>
                  <a:pt x="0" y="2103120"/>
                </a:lnTo>
                <a:lnTo>
                  <a:pt x="0" y="0"/>
                </a:lnTo>
                <a:close/>
              </a:path>
            </a:pathLst>
          </a:custGeom>
          <a:blipFill>
            <a:blip r:embed="rId2"/>
            <a:stretch>
              <a:fillRect/>
            </a:stretch>
          </a:blipFill>
        </p:spPr>
        <p:txBody>
          <a:bodyPr/>
          <a:lstStyle/>
          <a:p>
            <a:endParaRPr lang="ko-KR" altLang="en-US"/>
          </a:p>
        </p:txBody>
      </p:sp>
      <p:sp>
        <p:nvSpPr>
          <p:cNvPr id="3" name="Freeform 3"/>
          <p:cNvSpPr/>
          <p:nvPr/>
        </p:nvSpPr>
        <p:spPr>
          <a:xfrm>
            <a:off x="389437" y="3757731"/>
            <a:ext cx="8301619" cy="5904527"/>
          </a:xfrm>
          <a:custGeom>
            <a:avLst/>
            <a:gdLst/>
            <a:ahLst/>
            <a:cxnLst/>
            <a:rect l="l" t="t" r="r" b="b"/>
            <a:pathLst>
              <a:path w="8301619" h="5904527">
                <a:moveTo>
                  <a:pt x="0" y="0"/>
                </a:moveTo>
                <a:lnTo>
                  <a:pt x="8301619" y="0"/>
                </a:lnTo>
                <a:lnTo>
                  <a:pt x="8301619" y="5904527"/>
                </a:lnTo>
                <a:lnTo>
                  <a:pt x="0" y="5904527"/>
                </a:lnTo>
                <a:lnTo>
                  <a:pt x="0" y="0"/>
                </a:lnTo>
                <a:close/>
              </a:path>
            </a:pathLst>
          </a:custGeom>
          <a:blipFill>
            <a:blip r:embed="rId3"/>
            <a:stretch>
              <a:fillRect/>
            </a:stretch>
          </a:blipFill>
        </p:spPr>
        <p:txBody>
          <a:bodyPr/>
          <a:lstStyle/>
          <a:p>
            <a:endParaRPr lang="ko-KR" altLang="en-US"/>
          </a:p>
        </p:txBody>
      </p:sp>
      <p:sp>
        <p:nvSpPr>
          <p:cNvPr id="4" name="Freeform 4"/>
          <p:cNvSpPr/>
          <p:nvPr/>
        </p:nvSpPr>
        <p:spPr>
          <a:xfrm>
            <a:off x="9041743" y="3732469"/>
            <a:ext cx="8372656" cy="5955051"/>
          </a:xfrm>
          <a:custGeom>
            <a:avLst/>
            <a:gdLst/>
            <a:ahLst/>
            <a:cxnLst/>
            <a:rect l="l" t="t" r="r" b="b"/>
            <a:pathLst>
              <a:path w="8372656" h="5955051">
                <a:moveTo>
                  <a:pt x="0" y="0"/>
                </a:moveTo>
                <a:lnTo>
                  <a:pt x="8372656" y="0"/>
                </a:lnTo>
                <a:lnTo>
                  <a:pt x="8372656" y="5955051"/>
                </a:lnTo>
                <a:lnTo>
                  <a:pt x="0" y="5955051"/>
                </a:lnTo>
                <a:lnTo>
                  <a:pt x="0" y="0"/>
                </a:lnTo>
                <a:close/>
              </a:path>
            </a:pathLst>
          </a:custGeom>
          <a:blipFill>
            <a:blip r:embed="rId4"/>
            <a:stretch>
              <a:fillRect/>
            </a:stretch>
          </a:blipFill>
        </p:spPr>
        <p:txBody>
          <a:bodyPr/>
          <a:lstStyle/>
          <a:p>
            <a:endParaRPr lang="ko-KR" altLang="en-US"/>
          </a:p>
        </p:txBody>
      </p:sp>
      <p:sp>
        <p:nvSpPr>
          <p:cNvPr id="5" name="TextBox 5"/>
          <p:cNvSpPr txBox="1"/>
          <p:nvPr/>
        </p:nvSpPr>
        <p:spPr>
          <a:xfrm>
            <a:off x="389437" y="1300967"/>
            <a:ext cx="5854892" cy="523875"/>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Noto Sans Kr Bold"/>
                <a:ea typeface="Noto Sans Kr Bold"/>
                <a:cs typeface="Noto Sans Kr Bold"/>
                <a:sym typeface="Noto Sans Kr Bold"/>
              </a:rPr>
              <a:t>다른 배터리의 일대기를 확인하다..</a:t>
            </a:r>
          </a:p>
        </p:txBody>
      </p:sp>
      <p:sp>
        <p:nvSpPr>
          <p:cNvPr id="6" name="TextBox 6"/>
          <p:cNvSpPr txBox="1"/>
          <p:nvPr/>
        </p:nvSpPr>
        <p:spPr>
          <a:xfrm>
            <a:off x="0" y="139602"/>
            <a:ext cx="6633765" cy="669925"/>
          </a:xfrm>
          <a:prstGeom prst="rect">
            <a:avLst/>
          </a:prstGeom>
        </p:spPr>
        <p:txBody>
          <a:bodyPr lIns="0" tIns="0" rIns="0" bIns="0" rtlCol="0" anchor="t">
            <a:spAutoFit/>
          </a:bodyPr>
          <a:lstStyle/>
          <a:p>
            <a:pPr algn="l">
              <a:lnSpc>
                <a:spcPts val="5599"/>
              </a:lnSpc>
              <a:spcBef>
                <a:spcPct val="0"/>
              </a:spcBef>
            </a:pPr>
            <a:r>
              <a:rPr lang="en-US" sz="3999" b="1">
                <a:solidFill>
                  <a:srgbClr val="FFFFFF"/>
                </a:solidFill>
                <a:latin typeface="Noto Sans Kr Bold"/>
                <a:ea typeface="Noto Sans Kr Bold"/>
                <a:cs typeface="Noto Sans Kr Bold"/>
                <a:sym typeface="Noto Sans Kr Bold"/>
              </a:rPr>
              <a:t>4. 핵심지표</a:t>
            </a:r>
          </a:p>
        </p:txBody>
      </p:sp>
      <p:sp>
        <p:nvSpPr>
          <p:cNvPr id="7" name="TextBox 7"/>
          <p:cNvSpPr txBox="1"/>
          <p:nvPr/>
        </p:nvSpPr>
        <p:spPr>
          <a:xfrm>
            <a:off x="648349" y="2324630"/>
            <a:ext cx="13093460" cy="860425"/>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Noto Sans Kr"/>
                <a:ea typeface="Noto Sans Kr"/>
                <a:cs typeface="Noto Sans Kr"/>
                <a:sym typeface="Noto Sans Kr"/>
              </a:rPr>
              <a:t>배터리별로 성능저하와 저항과의 관계성은 다름을 확인할 수 있음.</a:t>
            </a:r>
          </a:p>
          <a:p>
            <a:pPr algn="l">
              <a:lnSpc>
                <a:spcPts val="3499"/>
              </a:lnSpc>
              <a:spcBef>
                <a:spcPct val="0"/>
              </a:spcBef>
            </a:pPr>
            <a:r>
              <a:rPr lang="en-US" sz="2499">
                <a:solidFill>
                  <a:srgbClr val="000000"/>
                </a:solidFill>
                <a:latin typeface="Noto Sans Kr"/>
                <a:ea typeface="Noto Sans Kr"/>
                <a:cs typeface="Noto Sans Kr"/>
                <a:sym typeface="Noto Sans Kr"/>
              </a:rPr>
              <a:t>추후 분석을 통해 원인을 파악할 예정.</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103120"/>
          </a:xfrm>
          <a:custGeom>
            <a:avLst/>
            <a:gdLst/>
            <a:ahLst/>
            <a:cxnLst/>
            <a:rect l="l" t="t" r="r" b="b"/>
            <a:pathLst>
              <a:path w="18288000" h="2103120">
                <a:moveTo>
                  <a:pt x="0" y="0"/>
                </a:moveTo>
                <a:lnTo>
                  <a:pt x="18288000" y="0"/>
                </a:lnTo>
                <a:lnTo>
                  <a:pt x="18288000" y="2103120"/>
                </a:lnTo>
                <a:lnTo>
                  <a:pt x="0" y="2103120"/>
                </a:lnTo>
                <a:lnTo>
                  <a:pt x="0" y="0"/>
                </a:lnTo>
                <a:close/>
              </a:path>
            </a:pathLst>
          </a:custGeom>
          <a:blipFill>
            <a:blip r:embed="rId2"/>
            <a:stretch>
              <a:fillRect/>
            </a:stretch>
          </a:blipFill>
        </p:spPr>
        <p:txBody>
          <a:bodyPr/>
          <a:lstStyle/>
          <a:p>
            <a:endParaRPr lang="ko-KR" altLang="en-US"/>
          </a:p>
        </p:txBody>
      </p:sp>
      <p:sp>
        <p:nvSpPr>
          <p:cNvPr id="3" name="TextBox 3"/>
          <p:cNvSpPr txBox="1"/>
          <p:nvPr/>
        </p:nvSpPr>
        <p:spPr>
          <a:xfrm>
            <a:off x="232325" y="156449"/>
            <a:ext cx="6633765" cy="669925"/>
          </a:xfrm>
          <a:prstGeom prst="rect">
            <a:avLst/>
          </a:prstGeom>
        </p:spPr>
        <p:txBody>
          <a:bodyPr lIns="0" tIns="0" rIns="0" bIns="0" rtlCol="0" anchor="t">
            <a:spAutoFit/>
          </a:bodyPr>
          <a:lstStyle/>
          <a:p>
            <a:pPr algn="l">
              <a:lnSpc>
                <a:spcPts val="5599"/>
              </a:lnSpc>
              <a:spcBef>
                <a:spcPct val="0"/>
              </a:spcBef>
            </a:pPr>
            <a:r>
              <a:rPr lang="en-US" sz="3999" b="1">
                <a:solidFill>
                  <a:srgbClr val="FFFFFF"/>
                </a:solidFill>
                <a:latin typeface="Noto Sans Kr Bold"/>
                <a:ea typeface="Noto Sans Kr Bold"/>
                <a:cs typeface="Noto Sans Kr Bold"/>
                <a:sym typeface="Noto Sans Kr Bold"/>
              </a:rPr>
              <a:t>5. 결론 및 향후 계획</a:t>
            </a:r>
          </a:p>
        </p:txBody>
      </p:sp>
      <p:sp>
        <p:nvSpPr>
          <p:cNvPr id="4" name="TextBox 4"/>
          <p:cNvSpPr txBox="1"/>
          <p:nvPr/>
        </p:nvSpPr>
        <p:spPr>
          <a:xfrm>
            <a:off x="116162" y="2482438"/>
            <a:ext cx="18171838" cy="5737225"/>
          </a:xfrm>
          <a:prstGeom prst="rect">
            <a:avLst/>
          </a:prstGeom>
        </p:spPr>
        <p:txBody>
          <a:bodyPr lIns="0" tIns="0" rIns="0" bIns="0" rtlCol="0" anchor="t">
            <a:spAutoFit/>
          </a:bodyPr>
          <a:lstStyle/>
          <a:p>
            <a:pPr algn="l">
              <a:lnSpc>
                <a:spcPts val="3499"/>
              </a:lnSpc>
              <a:spcBef>
                <a:spcPct val="0"/>
              </a:spcBef>
            </a:pPr>
            <a:r>
              <a:rPr lang="en-US" sz="2499">
                <a:solidFill>
                  <a:srgbClr val="000000"/>
                </a:solidFill>
                <a:latin typeface="Noto Sans Kr"/>
                <a:ea typeface="Noto Sans Kr"/>
                <a:cs typeface="Noto Sans Kr"/>
                <a:sym typeface="Noto Sans Kr"/>
              </a:rPr>
              <a:t>README 파일들을 통해 온도 외의 실험 조건(충전/방전 전류)이 그룹별로 다르다는 것을 확인함. </a:t>
            </a:r>
          </a:p>
          <a:p>
            <a:pPr algn="l">
              <a:lnSpc>
                <a:spcPts val="3499"/>
              </a:lnSpc>
              <a:spcBef>
                <a:spcPct val="0"/>
              </a:spcBef>
            </a:pPr>
            <a:r>
              <a:rPr lang="en-US" sz="2499">
                <a:solidFill>
                  <a:srgbClr val="000000"/>
                </a:solidFill>
                <a:latin typeface="Noto Sans Kr"/>
                <a:ea typeface="Noto Sans Kr"/>
                <a:cs typeface="Noto Sans Kr"/>
                <a:sym typeface="Noto Sans Kr"/>
              </a:rPr>
              <a:t>향후 분석은 이러한 운용 조건의 다변성을 고려하여 잔여 수명 예측 모델 개발에 집중할 계획임.</a:t>
            </a:r>
          </a:p>
          <a:p>
            <a:pPr algn="l">
              <a:lnSpc>
                <a:spcPts val="3499"/>
              </a:lnSpc>
              <a:spcBef>
                <a:spcPct val="0"/>
              </a:spcBef>
            </a:pPr>
            <a:endParaRPr lang="en-US" sz="2499">
              <a:solidFill>
                <a:srgbClr val="000000"/>
              </a:solidFill>
              <a:latin typeface="Noto Sans Kr"/>
              <a:ea typeface="Noto Sans Kr"/>
              <a:cs typeface="Noto Sans Kr"/>
              <a:sym typeface="Noto Sans Kr"/>
            </a:endParaRPr>
          </a:p>
          <a:p>
            <a:pPr algn="l">
              <a:lnSpc>
                <a:spcPts val="3919"/>
              </a:lnSpc>
              <a:spcBef>
                <a:spcPct val="0"/>
              </a:spcBef>
            </a:pPr>
            <a:r>
              <a:rPr lang="en-US" sz="2799">
                <a:solidFill>
                  <a:srgbClr val="000000"/>
                </a:solidFill>
                <a:latin typeface="Noto Sans Kr"/>
                <a:ea typeface="Noto Sans Kr"/>
                <a:cs typeface="Noto Sans Kr"/>
                <a:sym typeface="Noto Sans Kr"/>
              </a:rPr>
              <a:t>  </a:t>
            </a:r>
            <a:r>
              <a:rPr lang="en-US" sz="2799" b="1">
                <a:solidFill>
                  <a:srgbClr val="000000"/>
                </a:solidFill>
                <a:latin typeface="Noto Sans Kr Bold"/>
                <a:ea typeface="Noto Sans Kr Bold"/>
                <a:cs typeface="Noto Sans Kr Bold"/>
                <a:sym typeface="Noto Sans Kr Bold"/>
              </a:rPr>
              <a:t>- </a:t>
            </a:r>
            <a:r>
              <a:rPr lang="en-US" sz="2799">
                <a:solidFill>
                  <a:srgbClr val="000000"/>
                </a:solidFill>
                <a:latin typeface="Noto Sans Kr"/>
                <a:ea typeface="Noto Sans Kr"/>
                <a:cs typeface="Noto Sans Kr"/>
                <a:sym typeface="Noto Sans Kr"/>
              </a:rPr>
              <a:t>피처 엔지니어링 강화 (RUL 예측 입력 데이터 확보)</a:t>
            </a:r>
          </a:p>
          <a:p>
            <a:pPr algn="l">
              <a:lnSpc>
                <a:spcPts val="3499"/>
              </a:lnSpc>
              <a:spcBef>
                <a:spcPct val="0"/>
              </a:spcBef>
            </a:pPr>
            <a:endParaRPr lang="en-US" sz="2799">
              <a:solidFill>
                <a:srgbClr val="000000"/>
              </a:solidFill>
              <a:latin typeface="Noto Sans Kr"/>
              <a:ea typeface="Noto Sans Kr"/>
              <a:cs typeface="Noto Sans Kr"/>
              <a:sym typeface="Noto Sans Kr"/>
            </a:endParaRPr>
          </a:p>
          <a:p>
            <a:pPr marL="539749" lvl="1" indent="-269875" algn="l">
              <a:lnSpc>
                <a:spcPts val="3499"/>
              </a:lnSpc>
              <a:spcBef>
                <a:spcPct val="0"/>
              </a:spcBef>
              <a:buFont typeface="Arial"/>
              <a:buChar char="•"/>
            </a:pPr>
            <a:r>
              <a:rPr lang="en-US" sz="2499">
                <a:solidFill>
                  <a:srgbClr val="000000"/>
                </a:solidFill>
                <a:latin typeface="Noto Sans Kr"/>
                <a:ea typeface="Noto Sans Kr"/>
                <a:cs typeface="Noto Sans Kr"/>
                <a:sym typeface="Noto Sans Kr"/>
              </a:rPr>
              <a:t>운용 조건 세분화 분석: 현재의 광범위한 온도 그룹 대신, 방전 전류(1A, 2A, 4A)를 기준으로 데이터를 세분화하여, 동일 온도 조건 내에서도 전류 변화가 노화에 미치는 영향을 정밀하게 분석</a:t>
            </a:r>
          </a:p>
          <a:p>
            <a:pPr marL="539749" lvl="1" indent="-269875" algn="l">
              <a:lnSpc>
                <a:spcPts val="3499"/>
              </a:lnSpc>
              <a:spcBef>
                <a:spcPct val="0"/>
              </a:spcBef>
              <a:buFont typeface="Arial"/>
              <a:buChar char="•"/>
            </a:pPr>
            <a:r>
              <a:rPr lang="en-US" sz="2499">
                <a:solidFill>
                  <a:srgbClr val="000000"/>
                </a:solidFill>
                <a:latin typeface="Noto Sans Kr"/>
                <a:ea typeface="Noto Sans Kr"/>
                <a:cs typeface="Noto Sans Kr"/>
                <a:sym typeface="Noto Sans Kr"/>
              </a:rPr>
              <a:t>임피던스 데이터 활용: 현재 추출한 내부 저항(R) 값을 각 사이클의 용량 변화와 연결하여, 저항 증가가 용량 감소를 얼마나 빠르게 예측할 수 있는지 검증</a:t>
            </a:r>
          </a:p>
          <a:p>
            <a:pPr marL="539749" lvl="1" indent="-269875" algn="l">
              <a:lnSpc>
                <a:spcPts val="3499"/>
              </a:lnSpc>
              <a:spcBef>
                <a:spcPct val="0"/>
              </a:spcBef>
              <a:buFont typeface="Arial"/>
              <a:buChar char="•"/>
            </a:pPr>
            <a:r>
              <a:rPr lang="en-US" sz="2499">
                <a:solidFill>
                  <a:srgbClr val="000000"/>
                </a:solidFill>
                <a:latin typeface="Noto Sans Kr"/>
                <a:ea typeface="Noto Sans Kr"/>
                <a:cs typeface="Noto Sans Kr"/>
                <a:sym typeface="Noto Sans Kr"/>
              </a:rPr>
              <a:t>충전 프로파일 활용: 충전 사이클 데이터에서 정전류(CC) 구간의 소요 시간 등 새로운 피처를 추출하여, 배터리 상태와의 상관관계를 탐색</a:t>
            </a:r>
          </a:p>
          <a:p>
            <a:pPr algn="l">
              <a:lnSpc>
                <a:spcPts val="3499"/>
              </a:lnSpc>
              <a:spcBef>
                <a:spcPct val="0"/>
              </a:spcBef>
            </a:pPr>
            <a:endParaRPr lang="en-US" sz="2499">
              <a:solidFill>
                <a:srgbClr val="000000"/>
              </a:solidFill>
              <a:latin typeface="Noto Sans Kr"/>
              <a:ea typeface="Noto Sans Kr"/>
              <a:cs typeface="Noto Sans Kr"/>
              <a:sym typeface="Noto Sans Kr"/>
            </a:endParaRPr>
          </a:p>
          <a:p>
            <a:pPr algn="l">
              <a:lnSpc>
                <a:spcPts val="3499"/>
              </a:lnSpc>
              <a:spcBef>
                <a:spcPct val="0"/>
              </a:spcBef>
            </a:pPr>
            <a:endParaRPr lang="en-US" sz="2499">
              <a:solidFill>
                <a:srgbClr val="000000"/>
              </a:solidFill>
              <a:latin typeface="Noto Sans Kr"/>
              <a:ea typeface="Noto Sans Kr"/>
              <a:cs typeface="Noto Sans Kr"/>
              <a:sym typeface="Noto Sans K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103120"/>
          </a:xfrm>
          <a:custGeom>
            <a:avLst/>
            <a:gdLst/>
            <a:ahLst/>
            <a:cxnLst/>
            <a:rect l="l" t="t" r="r" b="b"/>
            <a:pathLst>
              <a:path w="18288000" h="2103120">
                <a:moveTo>
                  <a:pt x="0" y="0"/>
                </a:moveTo>
                <a:lnTo>
                  <a:pt x="18288000" y="0"/>
                </a:lnTo>
                <a:lnTo>
                  <a:pt x="18288000" y="2103120"/>
                </a:lnTo>
                <a:lnTo>
                  <a:pt x="0" y="2103120"/>
                </a:lnTo>
                <a:lnTo>
                  <a:pt x="0" y="0"/>
                </a:lnTo>
                <a:close/>
              </a:path>
            </a:pathLst>
          </a:custGeom>
          <a:blipFill>
            <a:blip r:embed="rId2"/>
            <a:stretch>
              <a:fillRect/>
            </a:stretch>
          </a:blipFill>
        </p:spPr>
        <p:txBody>
          <a:bodyPr/>
          <a:lstStyle/>
          <a:p>
            <a:endParaRPr lang="ko-KR" altLang="en-US"/>
          </a:p>
        </p:txBody>
      </p:sp>
      <p:sp>
        <p:nvSpPr>
          <p:cNvPr id="3" name="Freeform 3"/>
          <p:cNvSpPr/>
          <p:nvPr/>
        </p:nvSpPr>
        <p:spPr>
          <a:xfrm>
            <a:off x="12306332" y="2757170"/>
            <a:ext cx="5401953" cy="3467250"/>
          </a:xfrm>
          <a:custGeom>
            <a:avLst/>
            <a:gdLst/>
            <a:ahLst/>
            <a:cxnLst/>
            <a:rect l="l" t="t" r="r" b="b"/>
            <a:pathLst>
              <a:path w="5401953" h="3467250">
                <a:moveTo>
                  <a:pt x="0" y="0"/>
                </a:moveTo>
                <a:lnTo>
                  <a:pt x="5401953" y="0"/>
                </a:lnTo>
                <a:lnTo>
                  <a:pt x="5401953" y="3467250"/>
                </a:lnTo>
                <a:lnTo>
                  <a:pt x="0" y="3467250"/>
                </a:lnTo>
                <a:lnTo>
                  <a:pt x="0" y="0"/>
                </a:lnTo>
                <a:close/>
              </a:path>
            </a:pathLst>
          </a:custGeom>
          <a:blipFill>
            <a:blip r:embed="rId3"/>
            <a:stretch>
              <a:fillRect/>
            </a:stretch>
          </a:blipFill>
        </p:spPr>
        <p:txBody>
          <a:bodyPr/>
          <a:lstStyle/>
          <a:p>
            <a:endParaRPr lang="ko-KR" altLang="en-US"/>
          </a:p>
        </p:txBody>
      </p:sp>
      <p:sp>
        <p:nvSpPr>
          <p:cNvPr id="4" name="TextBox 4"/>
          <p:cNvSpPr txBox="1"/>
          <p:nvPr/>
        </p:nvSpPr>
        <p:spPr>
          <a:xfrm>
            <a:off x="443205" y="3392879"/>
            <a:ext cx="16725767" cy="5975985"/>
          </a:xfrm>
          <a:prstGeom prst="rect">
            <a:avLst/>
          </a:prstGeom>
        </p:spPr>
        <p:txBody>
          <a:bodyPr lIns="0" tIns="0" rIns="0" bIns="0" rtlCol="0" anchor="t">
            <a:spAutoFit/>
          </a:bodyPr>
          <a:lstStyle/>
          <a:p>
            <a:pPr algn="just">
              <a:lnSpc>
                <a:spcPts val="4770"/>
              </a:lnSpc>
            </a:pPr>
            <a:r>
              <a:rPr lang="en-US" sz="3000" b="1">
                <a:solidFill>
                  <a:srgbClr val="000000"/>
                </a:solidFill>
                <a:latin typeface="Arial Bold"/>
                <a:ea typeface="Arial Bold"/>
                <a:cs typeface="Arial Bold"/>
                <a:sym typeface="Arial Bold"/>
              </a:rPr>
              <a:t>1. metadata.csv (총 7,565 사이클):</a:t>
            </a:r>
          </a:p>
          <a:p>
            <a:pPr algn="just">
              <a:lnSpc>
                <a:spcPts val="4770"/>
              </a:lnSpc>
            </a:pPr>
            <a:r>
              <a:rPr lang="en-US" sz="3000">
                <a:solidFill>
                  <a:srgbClr val="000000"/>
                </a:solidFill>
                <a:latin typeface="Arial"/>
                <a:ea typeface="Arial"/>
                <a:cs typeface="Arial"/>
                <a:sym typeface="Arial"/>
              </a:rPr>
              <a:t>모든 사이클의 요약 정보 (타입, 배터리 ID, 측정 시간 등)</a:t>
            </a:r>
          </a:p>
          <a:p>
            <a:pPr algn="just">
              <a:lnSpc>
                <a:spcPts val="4770"/>
              </a:lnSpc>
            </a:pPr>
            <a:r>
              <a:rPr lang="en-US" sz="3000">
                <a:solidFill>
                  <a:srgbClr val="000000"/>
                </a:solidFill>
                <a:latin typeface="Arial"/>
                <a:ea typeface="Arial"/>
                <a:cs typeface="Arial"/>
                <a:sym typeface="Arial"/>
              </a:rPr>
              <a:t>Capacity, Re, Rct 등 사전 계산된 요약 값 포함</a:t>
            </a:r>
          </a:p>
          <a:p>
            <a:pPr algn="just">
              <a:lnSpc>
                <a:spcPts val="4770"/>
              </a:lnSpc>
            </a:pPr>
            <a:r>
              <a:rPr lang="en-US" sz="3000">
                <a:solidFill>
                  <a:srgbClr val="000000"/>
                </a:solidFill>
                <a:latin typeface="Arial"/>
                <a:ea typeface="Arial"/>
                <a:cs typeface="Arial"/>
                <a:sym typeface="Arial"/>
              </a:rPr>
              <a:t>[핵심 정보] EOL 기준 용량: 1.674 Ah (첫 방전 사이클 값으로 추정)</a:t>
            </a:r>
          </a:p>
          <a:p>
            <a:pPr algn="just">
              <a:lnSpc>
                <a:spcPts val="4770"/>
              </a:lnSpc>
            </a:pPr>
            <a:endParaRPr lang="en-US" sz="3000">
              <a:solidFill>
                <a:srgbClr val="000000"/>
              </a:solidFill>
              <a:latin typeface="Arial"/>
              <a:ea typeface="Arial"/>
              <a:cs typeface="Arial"/>
              <a:sym typeface="Arial"/>
            </a:endParaRPr>
          </a:p>
          <a:p>
            <a:pPr algn="just">
              <a:lnSpc>
                <a:spcPts val="4770"/>
              </a:lnSpc>
            </a:pPr>
            <a:r>
              <a:rPr lang="en-US" sz="3000" b="1">
                <a:solidFill>
                  <a:srgbClr val="000000"/>
                </a:solidFill>
                <a:latin typeface="Arial Bold"/>
                <a:ea typeface="Arial Bold"/>
                <a:cs typeface="Arial Bold"/>
                <a:sym typeface="Arial Bold"/>
              </a:rPr>
              <a:t>2. data 폴더 (총 7,565 개의 CSV 파일):</a:t>
            </a:r>
          </a:p>
          <a:p>
            <a:pPr algn="just">
              <a:lnSpc>
                <a:spcPts val="4770"/>
              </a:lnSpc>
            </a:pPr>
            <a:r>
              <a:rPr lang="en-US" sz="3000">
                <a:solidFill>
                  <a:srgbClr val="000000"/>
                </a:solidFill>
                <a:latin typeface="Arial"/>
                <a:ea typeface="Arial"/>
                <a:cs typeface="Arial"/>
                <a:sym typeface="Arial"/>
              </a:rPr>
              <a:t>각 사이클(충/방전/임피던스)의 원본 시계열 측정 </a:t>
            </a:r>
          </a:p>
          <a:p>
            <a:pPr algn="just">
              <a:lnSpc>
                <a:spcPts val="4770"/>
              </a:lnSpc>
            </a:pPr>
            <a:endParaRPr lang="en-US" sz="3000">
              <a:solidFill>
                <a:srgbClr val="000000"/>
              </a:solidFill>
              <a:latin typeface="Arial"/>
              <a:ea typeface="Arial"/>
              <a:cs typeface="Arial"/>
              <a:sym typeface="Arial"/>
            </a:endParaRPr>
          </a:p>
          <a:p>
            <a:pPr algn="just">
              <a:lnSpc>
                <a:spcPts val="4770"/>
              </a:lnSpc>
            </a:pPr>
            <a:r>
              <a:rPr lang="en-US" sz="3000" b="1">
                <a:solidFill>
                  <a:srgbClr val="000000"/>
                </a:solidFill>
                <a:latin typeface="Arial Bold"/>
                <a:ea typeface="Arial Bold"/>
                <a:cs typeface="Arial Bold"/>
                <a:sym typeface="Arial Bold"/>
              </a:rPr>
              <a:t>3. extra_infos 폴더:</a:t>
            </a:r>
          </a:p>
          <a:p>
            <a:pPr algn="just">
              <a:lnSpc>
                <a:spcPts val="4770"/>
              </a:lnSpc>
            </a:pPr>
            <a:r>
              <a:rPr lang="en-US" sz="3000">
                <a:solidFill>
                  <a:srgbClr val="000000"/>
                </a:solidFill>
                <a:latin typeface="Arial"/>
                <a:ea typeface="Arial"/>
                <a:cs typeface="Arial"/>
                <a:sym typeface="Arial"/>
              </a:rPr>
              <a:t> 이 폴더에는 데이터셋의 상세한 설명과 원본 데이터(.mat 파일)의 구조를 설명하는 README 텍스트 파일 </a:t>
            </a:r>
          </a:p>
        </p:txBody>
      </p:sp>
      <p:sp>
        <p:nvSpPr>
          <p:cNvPr id="5" name="TextBox 5"/>
          <p:cNvSpPr txBox="1"/>
          <p:nvPr/>
        </p:nvSpPr>
        <p:spPr>
          <a:xfrm>
            <a:off x="443205" y="1479550"/>
            <a:ext cx="11695398" cy="1277620"/>
          </a:xfrm>
          <a:prstGeom prst="rect">
            <a:avLst/>
          </a:prstGeom>
        </p:spPr>
        <p:txBody>
          <a:bodyPr lIns="0" tIns="0" rIns="0" bIns="0" rtlCol="0" anchor="t">
            <a:spAutoFit/>
          </a:bodyPr>
          <a:lstStyle/>
          <a:p>
            <a:pPr algn="l">
              <a:lnSpc>
                <a:spcPts val="5599"/>
              </a:lnSpc>
              <a:spcBef>
                <a:spcPct val="0"/>
              </a:spcBef>
            </a:pPr>
            <a:r>
              <a:rPr lang="en-US" sz="3999" b="1">
                <a:solidFill>
                  <a:srgbClr val="000000"/>
                </a:solidFill>
                <a:latin typeface="Noto Sans Kr Bold"/>
                <a:ea typeface="Noto Sans Kr Bold"/>
                <a:cs typeface="Noto Sans Kr Bold"/>
                <a:sym typeface="Noto Sans Kr Bold"/>
              </a:rPr>
              <a:t>분석 데이터셋: NASA Battery Dataset</a:t>
            </a:r>
          </a:p>
          <a:p>
            <a:pPr algn="l">
              <a:lnSpc>
                <a:spcPts val="4759"/>
              </a:lnSpc>
              <a:spcBef>
                <a:spcPct val="0"/>
              </a:spcBef>
            </a:pPr>
            <a:r>
              <a:rPr lang="en-US" sz="3399">
                <a:solidFill>
                  <a:srgbClr val="000000"/>
                </a:solidFill>
                <a:latin typeface="Noto Sans Kr"/>
                <a:ea typeface="Noto Sans Kr"/>
                <a:cs typeface="Noto Sans Kr"/>
                <a:sym typeface="Noto Sans Kr"/>
              </a:rPr>
              <a:t>데이터 구성</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103120"/>
          </a:xfrm>
          <a:custGeom>
            <a:avLst/>
            <a:gdLst/>
            <a:ahLst/>
            <a:cxnLst/>
            <a:rect l="l" t="t" r="r" b="b"/>
            <a:pathLst>
              <a:path w="18288000" h="2103120">
                <a:moveTo>
                  <a:pt x="0" y="0"/>
                </a:moveTo>
                <a:lnTo>
                  <a:pt x="18288000" y="0"/>
                </a:lnTo>
                <a:lnTo>
                  <a:pt x="18288000" y="2103120"/>
                </a:lnTo>
                <a:lnTo>
                  <a:pt x="0" y="2103120"/>
                </a:lnTo>
                <a:lnTo>
                  <a:pt x="0" y="0"/>
                </a:lnTo>
                <a:close/>
              </a:path>
            </a:pathLst>
          </a:custGeom>
          <a:blipFill>
            <a:blip r:embed="rId2"/>
            <a:stretch>
              <a:fillRect/>
            </a:stretch>
          </a:blipFill>
        </p:spPr>
        <p:txBody>
          <a:bodyPr/>
          <a:lstStyle/>
          <a:p>
            <a:endParaRPr lang="ko-KR" altLang="en-US"/>
          </a:p>
        </p:txBody>
      </p:sp>
      <p:graphicFrame>
        <p:nvGraphicFramePr>
          <p:cNvPr id="3" name="Object 3"/>
          <p:cNvGraphicFramePr/>
          <p:nvPr/>
        </p:nvGraphicFramePr>
        <p:xfrm>
          <a:off x="1740295" y="2442944"/>
          <a:ext cx="14787562" cy="7329630"/>
        </p:xfrm>
        <a:graphic>
          <a:graphicData uri="http://schemas.openxmlformats.org/presentationml/2006/ole">
            <mc:AlternateContent xmlns:mc="http://schemas.openxmlformats.org/markup-compatibility/2006">
              <mc:Choice xmlns:v="urn:schemas-microsoft-com:vml" Requires="v">
                <p:oleObj name="Worksheet" r:id="rId3" imgW="17741900" imgH="10287000" progId="Excel.Sheet.12">
                  <p:embed/>
                </p:oleObj>
              </mc:Choice>
              <mc:Fallback>
                <p:oleObj name="Worksheet" r:id="rId3" imgW="17741900" imgH="10287000" progId="Excel.Sheet.12">
                  <p:embed/>
                  <p:pic>
                    <p:nvPicPr>
                      <p:cNvPr id="0" name=""/>
                      <p:cNvPicPr/>
                      <p:nvPr/>
                    </p:nvPicPr>
                    <p:blipFill>
                      <a:blip r:embed="rId4"/>
                      <a:stretch>
                        <a:fillRect/>
                      </a:stretch>
                    </p:blipFill>
                    <p:spPr>
                      <a:xfrm>
                        <a:off x="1740295" y="2442944"/>
                        <a:ext cx="14787562" cy="7329630"/>
                      </a:xfrm>
                      <a:prstGeom prst="rect">
                        <a:avLst/>
                      </a:prstGeom>
                    </p:spPr>
                  </p:pic>
                </p:oleObj>
              </mc:Fallback>
            </mc:AlternateContent>
          </a:graphicData>
        </a:graphic>
      </p:graphicFrame>
      <p:sp>
        <p:nvSpPr>
          <p:cNvPr id="4" name="TextBox 4"/>
          <p:cNvSpPr txBox="1"/>
          <p:nvPr/>
        </p:nvSpPr>
        <p:spPr>
          <a:xfrm>
            <a:off x="201305" y="1433195"/>
            <a:ext cx="9239250" cy="669925"/>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Noto Sans Kr Bold"/>
                <a:ea typeface="Noto Sans Kr Bold"/>
                <a:cs typeface="Noto Sans Kr Bold"/>
                <a:sym typeface="Noto Sans Kr Bold"/>
              </a:rPr>
              <a:t> SOH/RUL 분석을 위한 주요 공개 데이터셋</a:t>
            </a:r>
          </a:p>
        </p:txBody>
      </p:sp>
      <p:sp>
        <p:nvSpPr>
          <p:cNvPr id="5" name="TextBox 5"/>
          <p:cNvSpPr txBox="1"/>
          <p:nvPr/>
        </p:nvSpPr>
        <p:spPr>
          <a:xfrm>
            <a:off x="201305" y="139602"/>
            <a:ext cx="3695938" cy="669925"/>
          </a:xfrm>
          <a:prstGeom prst="rect">
            <a:avLst/>
          </a:prstGeom>
        </p:spPr>
        <p:txBody>
          <a:bodyPr lIns="0" tIns="0" rIns="0" bIns="0" rtlCol="0" anchor="t">
            <a:spAutoFit/>
          </a:bodyPr>
          <a:lstStyle/>
          <a:p>
            <a:pPr algn="ctr">
              <a:lnSpc>
                <a:spcPts val="5599"/>
              </a:lnSpc>
              <a:spcBef>
                <a:spcPct val="0"/>
              </a:spcBef>
            </a:pPr>
            <a:r>
              <a:rPr lang="en-US" sz="3999" b="1">
                <a:solidFill>
                  <a:srgbClr val="FFFFFF"/>
                </a:solidFill>
                <a:latin typeface="Noto Sans Kr Bold"/>
                <a:ea typeface="Noto Sans Kr Bold"/>
                <a:cs typeface="Noto Sans Kr Bold"/>
                <a:sym typeface="Noto Sans Kr Bold"/>
              </a:rPr>
              <a:t>2. 유사 데이터 셋</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103120"/>
          </a:xfrm>
          <a:custGeom>
            <a:avLst/>
            <a:gdLst/>
            <a:ahLst/>
            <a:cxnLst/>
            <a:rect l="l" t="t" r="r" b="b"/>
            <a:pathLst>
              <a:path w="18288000" h="2103120">
                <a:moveTo>
                  <a:pt x="0" y="0"/>
                </a:moveTo>
                <a:lnTo>
                  <a:pt x="18288000" y="0"/>
                </a:lnTo>
                <a:lnTo>
                  <a:pt x="18288000" y="2103120"/>
                </a:lnTo>
                <a:lnTo>
                  <a:pt x="0" y="2103120"/>
                </a:lnTo>
                <a:lnTo>
                  <a:pt x="0" y="0"/>
                </a:lnTo>
                <a:close/>
              </a:path>
            </a:pathLst>
          </a:custGeom>
          <a:blipFill>
            <a:blip r:embed="rId2"/>
            <a:stretch>
              <a:fillRect/>
            </a:stretch>
          </a:blipFill>
        </p:spPr>
        <p:txBody>
          <a:bodyPr/>
          <a:lstStyle/>
          <a:p>
            <a:endParaRPr lang="ko-KR" altLang="en-US"/>
          </a:p>
        </p:txBody>
      </p:sp>
      <p:sp>
        <p:nvSpPr>
          <p:cNvPr id="3" name="Freeform 3"/>
          <p:cNvSpPr/>
          <p:nvPr/>
        </p:nvSpPr>
        <p:spPr>
          <a:xfrm>
            <a:off x="9144000" y="2455809"/>
            <a:ext cx="8730540" cy="5827635"/>
          </a:xfrm>
          <a:custGeom>
            <a:avLst/>
            <a:gdLst/>
            <a:ahLst/>
            <a:cxnLst/>
            <a:rect l="l" t="t" r="r" b="b"/>
            <a:pathLst>
              <a:path w="8730540" h="5827635">
                <a:moveTo>
                  <a:pt x="0" y="0"/>
                </a:moveTo>
                <a:lnTo>
                  <a:pt x="8730540" y="0"/>
                </a:lnTo>
                <a:lnTo>
                  <a:pt x="8730540" y="5827635"/>
                </a:lnTo>
                <a:lnTo>
                  <a:pt x="0" y="5827635"/>
                </a:lnTo>
                <a:lnTo>
                  <a:pt x="0" y="0"/>
                </a:lnTo>
                <a:close/>
              </a:path>
            </a:pathLst>
          </a:custGeom>
          <a:blipFill>
            <a:blip r:embed="rId3"/>
            <a:stretch>
              <a:fillRect/>
            </a:stretch>
          </a:blipFill>
        </p:spPr>
        <p:txBody>
          <a:bodyPr/>
          <a:lstStyle/>
          <a:p>
            <a:endParaRPr lang="ko-KR" altLang="en-US"/>
          </a:p>
        </p:txBody>
      </p:sp>
      <p:sp>
        <p:nvSpPr>
          <p:cNvPr id="4" name="TextBox 4"/>
          <p:cNvSpPr txBox="1"/>
          <p:nvPr/>
        </p:nvSpPr>
        <p:spPr>
          <a:xfrm>
            <a:off x="411951" y="1293099"/>
            <a:ext cx="7321535" cy="669925"/>
          </a:xfrm>
          <a:prstGeom prst="rect">
            <a:avLst/>
          </a:prstGeom>
        </p:spPr>
        <p:txBody>
          <a:bodyPr lIns="0" tIns="0" rIns="0" bIns="0" rtlCol="0" anchor="t">
            <a:spAutoFit/>
          </a:bodyPr>
          <a:lstStyle/>
          <a:p>
            <a:pPr algn="l">
              <a:lnSpc>
                <a:spcPts val="5599"/>
              </a:lnSpc>
              <a:spcBef>
                <a:spcPct val="0"/>
              </a:spcBef>
            </a:pPr>
            <a:r>
              <a:rPr lang="en-US" sz="3999" b="1">
                <a:solidFill>
                  <a:srgbClr val="000000"/>
                </a:solidFill>
                <a:latin typeface="Noto Sans Kr Bold"/>
                <a:ea typeface="Noto Sans Kr Bold"/>
                <a:cs typeface="Noto Sans Kr Bold"/>
                <a:sym typeface="Noto Sans Kr Bold"/>
              </a:rPr>
              <a:t>1. metadata.csv</a:t>
            </a:r>
          </a:p>
        </p:txBody>
      </p:sp>
      <p:sp>
        <p:nvSpPr>
          <p:cNvPr id="5" name="TextBox 5"/>
          <p:cNvSpPr txBox="1"/>
          <p:nvPr/>
        </p:nvSpPr>
        <p:spPr>
          <a:xfrm>
            <a:off x="0" y="139602"/>
            <a:ext cx="5366156" cy="669925"/>
          </a:xfrm>
          <a:prstGeom prst="rect">
            <a:avLst/>
          </a:prstGeom>
        </p:spPr>
        <p:txBody>
          <a:bodyPr lIns="0" tIns="0" rIns="0" bIns="0" rtlCol="0" anchor="t">
            <a:spAutoFit/>
          </a:bodyPr>
          <a:lstStyle/>
          <a:p>
            <a:pPr algn="ctr">
              <a:lnSpc>
                <a:spcPts val="5599"/>
              </a:lnSpc>
              <a:spcBef>
                <a:spcPct val="0"/>
              </a:spcBef>
            </a:pPr>
            <a:r>
              <a:rPr lang="en-US" sz="3999" b="1">
                <a:solidFill>
                  <a:srgbClr val="FFFFFF"/>
                </a:solidFill>
                <a:latin typeface="Noto Sans Kr Bold"/>
                <a:ea typeface="Noto Sans Kr Bold"/>
                <a:cs typeface="Noto Sans Kr Bold"/>
                <a:sym typeface="Noto Sans Kr Bold"/>
              </a:rPr>
              <a:t>3. 데이터 구조 및 분류</a:t>
            </a:r>
          </a:p>
        </p:txBody>
      </p:sp>
      <p:sp>
        <p:nvSpPr>
          <p:cNvPr id="6" name="TextBox 6"/>
          <p:cNvSpPr txBox="1"/>
          <p:nvPr/>
        </p:nvSpPr>
        <p:spPr>
          <a:xfrm>
            <a:off x="851419" y="4070350"/>
            <a:ext cx="8969454" cy="2079625"/>
          </a:xfrm>
          <a:prstGeom prst="rect">
            <a:avLst/>
          </a:prstGeom>
        </p:spPr>
        <p:txBody>
          <a:bodyPr lIns="0" tIns="0" rIns="0" bIns="0" rtlCol="0" anchor="t">
            <a:spAutoFit/>
          </a:bodyPr>
          <a:lstStyle/>
          <a:p>
            <a:pPr algn="l">
              <a:lnSpc>
                <a:spcPts val="5599"/>
              </a:lnSpc>
              <a:spcBef>
                <a:spcPct val="0"/>
              </a:spcBef>
            </a:pPr>
            <a:r>
              <a:rPr lang="en-US" sz="3999">
                <a:solidFill>
                  <a:srgbClr val="000000"/>
                </a:solidFill>
                <a:latin typeface="Noto Sans Kr"/>
                <a:ea typeface="Noto Sans Kr"/>
                <a:cs typeface="Noto Sans Kr"/>
                <a:sym typeface="Noto Sans Kr"/>
              </a:rPr>
              <a:t>Charge (충전): 2,815개 (37.2%)</a:t>
            </a:r>
          </a:p>
          <a:p>
            <a:pPr algn="l">
              <a:lnSpc>
                <a:spcPts val="5599"/>
              </a:lnSpc>
              <a:spcBef>
                <a:spcPct val="0"/>
              </a:spcBef>
            </a:pPr>
            <a:r>
              <a:rPr lang="en-US" sz="3999">
                <a:solidFill>
                  <a:srgbClr val="000000"/>
                </a:solidFill>
                <a:latin typeface="Noto Sans Kr"/>
                <a:ea typeface="Noto Sans Kr"/>
                <a:cs typeface="Noto Sans Kr"/>
                <a:sym typeface="Noto Sans Kr"/>
              </a:rPr>
              <a:t>Discharge (방전): 2,794개 (36.9%)</a:t>
            </a:r>
          </a:p>
          <a:p>
            <a:pPr algn="l">
              <a:lnSpc>
                <a:spcPts val="5599"/>
              </a:lnSpc>
              <a:spcBef>
                <a:spcPct val="0"/>
              </a:spcBef>
            </a:pPr>
            <a:r>
              <a:rPr lang="en-US" sz="3999">
                <a:solidFill>
                  <a:srgbClr val="000000"/>
                </a:solidFill>
                <a:latin typeface="Noto Sans Kr"/>
                <a:ea typeface="Noto Sans Kr"/>
                <a:cs typeface="Noto Sans Kr"/>
                <a:sym typeface="Noto Sans Kr"/>
              </a:rPr>
              <a:t>Impedance (임피던스): 1,956개 (25.9%)</a:t>
            </a:r>
          </a:p>
        </p:txBody>
      </p:sp>
      <p:sp>
        <p:nvSpPr>
          <p:cNvPr id="7" name="TextBox 7"/>
          <p:cNvSpPr txBox="1"/>
          <p:nvPr/>
        </p:nvSpPr>
        <p:spPr>
          <a:xfrm>
            <a:off x="1204444" y="2588895"/>
            <a:ext cx="9105662" cy="669925"/>
          </a:xfrm>
          <a:prstGeom prst="rect">
            <a:avLst/>
          </a:prstGeom>
        </p:spPr>
        <p:txBody>
          <a:bodyPr lIns="0" tIns="0" rIns="0" bIns="0" rtlCol="0" anchor="t">
            <a:spAutoFit/>
          </a:bodyPr>
          <a:lstStyle/>
          <a:p>
            <a:pPr algn="ctr">
              <a:lnSpc>
                <a:spcPts val="5599"/>
              </a:lnSpc>
              <a:spcBef>
                <a:spcPct val="0"/>
              </a:spcBef>
            </a:pPr>
            <a:r>
              <a:rPr lang="en-US" sz="3999" b="1">
                <a:solidFill>
                  <a:srgbClr val="000000"/>
                </a:solidFill>
                <a:latin typeface="Noto Sans Kr Bold"/>
                <a:ea typeface="Noto Sans Kr Bold"/>
                <a:cs typeface="Noto Sans Kr Bold"/>
                <a:sym typeface="Noto Sans Kr Bold"/>
              </a:rPr>
              <a:t> data 폴더 내 CSV 파일의 3가지 타입 분류</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103120"/>
          </a:xfrm>
          <a:custGeom>
            <a:avLst/>
            <a:gdLst/>
            <a:ahLst/>
            <a:cxnLst/>
            <a:rect l="l" t="t" r="r" b="b"/>
            <a:pathLst>
              <a:path w="18288000" h="2103120">
                <a:moveTo>
                  <a:pt x="0" y="0"/>
                </a:moveTo>
                <a:lnTo>
                  <a:pt x="18288000" y="0"/>
                </a:lnTo>
                <a:lnTo>
                  <a:pt x="18288000" y="2103120"/>
                </a:lnTo>
                <a:lnTo>
                  <a:pt x="0" y="2103120"/>
                </a:lnTo>
                <a:lnTo>
                  <a:pt x="0" y="0"/>
                </a:lnTo>
                <a:close/>
              </a:path>
            </a:pathLst>
          </a:custGeom>
          <a:blipFill>
            <a:blip r:embed="rId3"/>
            <a:stretch>
              <a:fillRect/>
            </a:stretch>
          </a:blipFill>
        </p:spPr>
        <p:txBody>
          <a:bodyPr/>
          <a:lstStyle/>
          <a:p>
            <a:endParaRPr lang="ko-KR" altLang="en-US"/>
          </a:p>
        </p:txBody>
      </p:sp>
      <p:sp>
        <p:nvSpPr>
          <p:cNvPr id="3" name="TextBox 3"/>
          <p:cNvSpPr txBox="1"/>
          <p:nvPr/>
        </p:nvSpPr>
        <p:spPr>
          <a:xfrm>
            <a:off x="0" y="139602"/>
            <a:ext cx="5366156" cy="669925"/>
          </a:xfrm>
          <a:prstGeom prst="rect">
            <a:avLst/>
          </a:prstGeom>
        </p:spPr>
        <p:txBody>
          <a:bodyPr lIns="0" tIns="0" rIns="0" bIns="0" rtlCol="0" anchor="t">
            <a:spAutoFit/>
          </a:bodyPr>
          <a:lstStyle/>
          <a:p>
            <a:pPr algn="ctr">
              <a:lnSpc>
                <a:spcPts val="5599"/>
              </a:lnSpc>
              <a:spcBef>
                <a:spcPct val="0"/>
              </a:spcBef>
            </a:pPr>
            <a:r>
              <a:rPr lang="en-US" sz="3999" b="1">
                <a:solidFill>
                  <a:srgbClr val="FFFFFF"/>
                </a:solidFill>
                <a:latin typeface="Noto Sans Kr Bold"/>
                <a:ea typeface="Noto Sans Kr Bold"/>
                <a:cs typeface="Noto Sans Kr Bold"/>
                <a:sym typeface="Noto Sans Kr Bold"/>
              </a:rPr>
              <a:t>3. 데이터 구조 및 분류</a:t>
            </a:r>
          </a:p>
        </p:txBody>
      </p:sp>
      <p:sp>
        <p:nvSpPr>
          <p:cNvPr id="4" name="Freeform 4"/>
          <p:cNvSpPr/>
          <p:nvPr/>
        </p:nvSpPr>
        <p:spPr>
          <a:xfrm>
            <a:off x="7675321" y="3162175"/>
            <a:ext cx="10028377" cy="5627116"/>
          </a:xfrm>
          <a:custGeom>
            <a:avLst/>
            <a:gdLst/>
            <a:ahLst/>
            <a:cxnLst/>
            <a:rect l="l" t="t" r="r" b="b"/>
            <a:pathLst>
              <a:path w="10028377" h="5627116">
                <a:moveTo>
                  <a:pt x="0" y="0"/>
                </a:moveTo>
                <a:lnTo>
                  <a:pt x="10028377" y="0"/>
                </a:lnTo>
                <a:lnTo>
                  <a:pt x="10028377" y="5627116"/>
                </a:lnTo>
                <a:lnTo>
                  <a:pt x="0" y="5627116"/>
                </a:lnTo>
                <a:lnTo>
                  <a:pt x="0" y="0"/>
                </a:lnTo>
                <a:close/>
              </a:path>
            </a:pathLst>
          </a:custGeom>
          <a:blipFill>
            <a:blip r:embed="rId4"/>
            <a:stretch>
              <a:fillRect/>
            </a:stretch>
          </a:blipFill>
        </p:spPr>
        <p:txBody>
          <a:bodyPr/>
          <a:lstStyle/>
          <a:p>
            <a:endParaRPr lang="ko-KR" altLang="en-US"/>
          </a:p>
        </p:txBody>
      </p:sp>
      <p:sp>
        <p:nvSpPr>
          <p:cNvPr id="5" name="TextBox 5"/>
          <p:cNvSpPr txBox="1"/>
          <p:nvPr/>
        </p:nvSpPr>
        <p:spPr>
          <a:xfrm>
            <a:off x="0" y="2941320"/>
            <a:ext cx="7266097" cy="4791075"/>
          </a:xfrm>
          <a:prstGeom prst="rect">
            <a:avLst/>
          </a:prstGeom>
        </p:spPr>
        <p:txBody>
          <a:bodyPr lIns="0" tIns="0" rIns="0" bIns="0" rtlCol="0" anchor="t">
            <a:spAutoFit/>
          </a:bodyPr>
          <a:lstStyle/>
          <a:p>
            <a:pPr marL="647700" lvl="1" indent="-323850" algn="just">
              <a:lnSpc>
                <a:spcPts val="4200"/>
              </a:lnSpc>
              <a:spcBef>
                <a:spcPct val="0"/>
              </a:spcBef>
              <a:buFont typeface="Arial"/>
              <a:buChar char="•"/>
            </a:pPr>
            <a:r>
              <a:rPr lang="en-US" sz="3000" dirty="0">
                <a:solidFill>
                  <a:srgbClr val="000000"/>
                </a:solidFill>
                <a:latin typeface="Noto Sans Kr"/>
                <a:ea typeface="Noto Sans Kr"/>
                <a:cs typeface="Noto Sans Kr"/>
                <a:sym typeface="Noto Sans Kr"/>
              </a:rPr>
              <a:t>Charge : </a:t>
            </a:r>
            <a:r>
              <a:rPr lang="en-US" sz="3000" dirty="0" err="1">
                <a:solidFill>
                  <a:srgbClr val="000000"/>
                </a:solidFill>
                <a:latin typeface="Noto Sans Kr"/>
                <a:ea typeface="Noto Sans Kr"/>
                <a:cs typeface="Noto Sans Kr"/>
                <a:sym typeface="Noto Sans Kr"/>
              </a:rPr>
              <a:t>배터리</a:t>
            </a:r>
            <a:r>
              <a:rPr lang="en-US" sz="3000" dirty="0">
                <a:solidFill>
                  <a:srgbClr val="000000"/>
                </a:solidFill>
                <a:latin typeface="Noto Sans Kr"/>
                <a:ea typeface="Noto Sans Kr"/>
                <a:cs typeface="Noto Sans Kr"/>
                <a:sym typeface="Noto Sans Kr"/>
              </a:rPr>
              <a:t> </a:t>
            </a:r>
            <a:r>
              <a:rPr lang="en-US" sz="3000" dirty="0" err="1">
                <a:solidFill>
                  <a:srgbClr val="000000"/>
                </a:solidFill>
                <a:latin typeface="Noto Sans Kr"/>
                <a:ea typeface="Noto Sans Kr"/>
                <a:cs typeface="Noto Sans Kr"/>
                <a:sym typeface="Noto Sans Kr"/>
              </a:rPr>
              <a:t>전압이</a:t>
            </a:r>
            <a:r>
              <a:rPr lang="en-US" sz="3000" dirty="0">
                <a:solidFill>
                  <a:srgbClr val="000000"/>
                </a:solidFill>
                <a:latin typeface="Noto Sans Kr"/>
                <a:ea typeface="Noto Sans Kr"/>
                <a:cs typeface="Noto Sans Kr"/>
                <a:sym typeface="Noto Sans Kr"/>
              </a:rPr>
              <a:t> 4.2V에 </a:t>
            </a:r>
            <a:r>
              <a:rPr lang="en-US" sz="3000" dirty="0" err="1">
                <a:solidFill>
                  <a:srgbClr val="000000"/>
                </a:solidFill>
                <a:latin typeface="Noto Sans Kr"/>
                <a:ea typeface="Noto Sans Kr"/>
                <a:cs typeface="Noto Sans Kr"/>
                <a:sym typeface="Noto Sans Kr"/>
              </a:rPr>
              <a:t>도달할</a:t>
            </a:r>
            <a:r>
              <a:rPr lang="en-US" sz="3000" dirty="0">
                <a:solidFill>
                  <a:srgbClr val="000000"/>
                </a:solidFill>
                <a:latin typeface="Noto Sans Kr"/>
                <a:ea typeface="Noto Sans Kr"/>
                <a:cs typeface="Noto Sans Kr"/>
                <a:sym typeface="Noto Sans Kr"/>
              </a:rPr>
              <a:t> </a:t>
            </a:r>
            <a:r>
              <a:rPr lang="en-US" sz="3000" dirty="0" err="1">
                <a:solidFill>
                  <a:srgbClr val="000000"/>
                </a:solidFill>
                <a:latin typeface="Noto Sans Kr"/>
                <a:ea typeface="Noto Sans Kr"/>
                <a:cs typeface="Noto Sans Kr"/>
                <a:sym typeface="Noto Sans Kr"/>
              </a:rPr>
              <a:t>때까지</a:t>
            </a:r>
            <a:r>
              <a:rPr lang="en-US" sz="3000" dirty="0">
                <a:solidFill>
                  <a:srgbClr val="000000"/>
                </a:solidFill>
                <a:latin typeface="Noto Sans Kr"/>
                <a:ea typeface="Noto Sans Kr"/>
                <a:cs typeface="Noto Sans Kr"/>
                <a:sym typeface="Noto Sans Kr"/>
              </a:rPr>
              <a:t> 1.5A의 </a:t>
            </a:r>
            <a:r>
              <a:rPr lang="en-US" sz="3000" dirty="0" err="1">
                <a:solidFill>
                  <a:srgbClr val="000000"/>
                </a:solidFill>
                <a:latin typeface="Noto Sans Kr"/>
                <a:ea typeface="Noto Sans Kr"/>
                <a:cs typeface="Noto Sans Kr"/>
                <a:sym typeface="Noto Sans Kr"/>
              </a:rPr>
              <a:t>정전류</a:t>
            </a:r>
            <a:r>
              <a:rPr lang="en-US" sz="3000" dirty="0">
                <a:solidFill>
                  <a:srgbClr val="000000"/>
                </a:solidFill>
                <a:latin typeface="Noto Sans Kr"/>
                <a:ea typeface="Noto Sans Kr"/>
                <a:cs typeface="Noto Sans Kr"/>
                <a:sym typeface="Noto Sans Kr"/>
              </a:rPr>
              <a:t>(CC) </a:t>
            </a:r>
            <a:r>
              <a:rPr lang="en-US" sz="3000" dirty="0" err="1">
                <a:solidFill>
                  <a:srgbClr val="000000"/>
                </a:solidFill>
                <a:latin typeface="Noto Sans Kr"/>
                <a:ea typeface="Noto Sans Kr"/>
                <a:cs typeface="Noto Sans Kr"/>
                <a:sym typeface="Noto Sans Kr"/>
              </a:rPr>
              <a:t>모드로</a:t>
            </a:r>
            <a:r>
              <a:rPr lang="en-US" sz="3000" dirty="0">
                <a:solidFill>
                  <a:srgbClr val="000000"/>
                </a:solidFill>
                <a:latin typeface="Noto Sans Kr"/>
                <a:ea typeface="Noto Sans Kr"/>
                <a:cs typeface="Noto Sans Kr"/>
                <a:sym typeface="Noto Sans Kr"/>
              </a:rPr>
              <a:t> </a:t>
            </a:r>
            <a:r>
              <a:rPr lang="en-US" sz="3000" dirty="0" err="1">
                <a:solidFill>
                  <a:srgbClr val="000000"/>
                </a:solidFill>
                <a:latin typeface="Noto Sans Kr"/>
                <a:ea typeface="Noto Sans Kr"/>
                <a:cs typeface="Noto Sans Kr"/>
                <a:sym typeface="Noto Sans Kr"/>
              </a:rPr>
              <a:t>수행</a:t>
            </a:r>
            <a:r>
              <a:rPr lang="en-US" sz="3000" dirty="0">
                <a:solidFill>
                  <a:srgbClr val="000000"/>
                </a:solidFill>
                <a:latin typeface="Noto Sans Kr"/>
                <a:ea typeface="Noto Sans Kr"/>
                <a:cs typeface="Noto Sans Kr"/>
                <a:sym typeface="Noto Sans Kr"/>
              </a:rPr>
              <a:t>, 그 후 </a:t>
            </a:r>
            <a:r>
              <a:rPr lang="en-US" sz="3000" dirty="0" err="1">
                <a:solidFill>
                  <a:srgbClr val="000000"/>
                </a:solidFill>
                <a:latin typeface="Noto Sans Kr"/>
                <a:ea typeface="Noto Sans Kr"/>
                <a:cs typeface="Noto Sans Kr"/>
                <a:sym typeface="Noto Sans Kr"/>
              </a:rPr>
              <a:t>충전</a:t>
            </a:r>
            <a:r>
              <a:rPr lang="en-US" sz="3000" dirty="0">
                <a:solidFill>
                  <a:srgbClr val="000000"/>
                </a:solidFill>
                <a:latin typeface="Noto Sans Kr"/>
                <a:ea typeface="Noto Sans Kr"/>
                <a:cs typeface="Noto Sans Kr"/>
                <a:sym typeface="Noto Sans Kr"/>
              </a:rPr>
              <a:t> </a:t>
            </a:r>
            <a:r>
              <a:rPr lang="en-US" sz="3000" dirty="0" err="1">
                <a:solidFill>
                  <a:srgbClr val="000000"/>
                </a:solidFill>
                <a:latin typeface="Noto Sans Kr"/>
                <a:ea typeface="Noto Sans Kr"/>
                <a:cs typeface="Noto Sans Kr"/>
                <a:sym typeface="Noto Sans Kr"/>
              </a:rPr>
              <a:t>전류가</a:t>
            </a:r>
            <a:r>
              <a:rPr lang="en-US" sz="3000" dirty="0">
                <a:solidFill>
                  <a:srgbClr val="000000"/>
                </a:solidFill>
                <a:latin typeface="Noto Sans Kr"/>
                <a:ea typeface="Noto Sans Kr"/>
                <a:cs typeface="Noto Sans Kr"/>
                <a:sym typeface="Noto Sans Kr"/>
              </a:rPr>
              <a:t> 20mA로 </a:t>
            </a:r>
            <a:r>
              <a:rPr lang="en-US" sz="3000" dirty="0" err="1">
                <a:solidFill>
                  <a:srgbClr val="000000"/>
                </a:solidFill>
                <a:latin typeface="Noto Sans Kr"/>
                <a:ea typeface="Noto Sans Kr"/>
                <a:cs typeface="Noto Sans Kr"/>
                <a:sym typeface="Noto Sans Kr"/>
              </a:rPr>
              <a:t>떨어질</a:t>
            </a:r>
            <a:r>
              <a:rPr lang="en-US" sz="3000" dirty="0">
                <a:solidFill>
                  <a:srgbClr val="000000"/>
                </a:solidFill>
                <a:latin typeface="Noto Sans Kr"/>
                <a:ea typeface="Noto Sans Kr"/>
                <a:cs typeface="Noto Sans Kr"/>
                <a:sym typeface="Noto Sans Kr"/>
              </a:rPr>
              <a:t> </a:t>
            </a:r>
            <a:r>
              <a:rPr lang="en-US" sz="3000" dirty="0" err="1">
                <a:solidFill>
                  <a:srgbClr val="000000"/>
                </a:solidFill>
                <a:latin typeface="Noto Sans Kr"/>
                <a:ea typeface="Noto Sans Kr"/>
                <a:cs typeface="Noto Sans Kr"/>
                <a:sym typeface="Noto Sans Kr"/>
              </a:rPr>
              <a:t>때까지</a:t>
            </a:r>
            <a:r>
              <a:rPr lang="en-US" sz="3000" dirty="0">
                <a:solidFill>
                  <a:srgbClr val="000000"/>
                </a:solidFill>
                <a:latin typeface="Noto Sans Kr"/>
                <a:ea typeface="Noto Sans Kr"/>
                <a:cs typeface="Noto Sans Kr"/>
                <a:sym typeface="Noto Sans Kr"/>
              </a:rPr>
              <a:t> </a:t>
            </a:r>
            <a:r>
              <a:rPr lang="en-US" sz="3000" dirty="0" err="1">
                <a:solidFill>
                  <a:srgbClr val="000000"/>
                </a:solidFill>
                <a:latin typeface="Noto Sans Kr"/>
                <a:ea typeface="Noto Sans Kr"/>
                <a:cs typeface="Noto Sans Kr"/>
                <a:sym typeface="Noto Sans Kr"/>
              </a:rPr>
              <a:t>정전압</a:t>
            </a:r>
            <a:r>
              <a:rPr lang="en-US" sz="3000" dirty="0">
                <a:solidFill>
                  <a:srgbClr val="000000"/>
                </a:solidFill>
                <a:latin typeface="Noto Sans Kr"/>
                <a:ea typeface="Noto Sans Kr"/>
                <a:cs typeface="Noto Sans Kr"/>
                <a:sym typeface="Noto Sans Kr"/>
              </a:rPr>
              <a:t>(CV) </a:t>
            </a:r>
            <a:r>
              <a:rPr lang="en-US" sz="3000" dirty="0" err="1">
                <a:solidFill>
                  <a:srgbClr val="000000"/>
                </a:solidFill>
                <a:latin typeface="Noto Sans Kr"/>
                <a:ea typeface="Noto Sans Kr"/>
                <a:cs typeface="Noto Sans Kr"/>
                <a:sym typeface="Noto Sans Kr"/>
              </a:rPr>
              <a:t>모드로</a:t>
            </a:r>
            <a:r>
              <a:rPr lang="en-US" sz="3000" dirty="0">
                <a:solidFill>
                  <a:srgbClr val="000000"/>
                </a:solidFill>
                <a:latin typeface="Noto Sans Kr"/>
                <a:ea typeface="Noto Sans Kr"/>
                <a:cs typeface="Noto Sans Kr"/>
                <a:sym typeface="Noto Sans Kr"/>
              </a:rPr>
              <a:t> </a:t>
            </a:r>
            <a:r>
              <a:rPr lang="en-US" sz="3000" dirty="0" err="1">
                <a:solidFill>
                  <a:srgbClr val="000000"/>
                </a:solidFill>
                <a:latin typeface="Noto Sans Kr"/>
                <a:ea typeface="Noto Sans Kr"/>
                <a:cs typeface="Noto Sans Kr"/>
                <a:sym typeface="Noto Sans Kr"/>
              </a:rPr>
              <a:t>계속됨</a:t>
            </a:r>
            <a:r>
              <a:rPr lang="en-US" sz="3000" dirty="0">
                <a:solidFill>
                  <a:srgbClr val="000000"/>
                </a:solidFill>
                <a:latin typeface="Noto Sans Kr"/>
                <a:ea typeface="Noto Sans Kr"/>
                <a:cs typeface="Noto Sans Kr"/>
                <a:sym typeface="Noto Sans Kr"/>
              </a:rPr>
              <a:t>.</a:t>
            </a:r>
          </a:p>
          <a:p>
            <a:pPr algn="just">
              <a:lnSpc>
                <a:spcPts val="4200"/>
              </a:lnSpc>
              <a:spcBef>
                <a:spcPct val="0"/>
              </a:spcBef>
            </a:pPr>
            <a:endParaRPr lang="en-US" sz="3000" dirty="0">
              <a:solidFill>
                <a:srgbClr val="000000"/>
              </a:solidFill>
              <a:latin typeface="Noto Sans Kr"/>
              <a:ea typeface="Noto Sans Kr"/>
              <a:cs typeface="Noto Sans Kr"/>
              <a:sym typeface="Noto Sans Kr"/>
            </a:endParaRPr>
          </a:p>
          <a:p>
            <a:pPr marL="647700" lvl="1" indent="-323850" algn="just">
              <a:lnSpc>
                <a:spcPts val="4200"/>
              </a:lnSpc>
              <a:spcBef>
                <a:spcPct val="0"/>
              </a:spcBef>
              <a:buFont typeface="Arial"/>
              <a:buChar char="•"/>
            </a:pPr>
            <a:r>
              <a:rPr lang="en-US" sz="3000" dirty="0">
                <a:solidFill>
                  <a:srgbClr val="000000"/>
                </a:solidFill>
                <a:latin typeface="Noto Sans Kr"/>
                <a:ea typeface="Noto Sans Kr"/>
                <a:cs typeface="Noto Sans Kr"/>
                <a:sym typeface="Noto Sans Kr"/>
              </a:rPr>
              <a:t>Discharge : </a:t>
            </a:r>
            <a:r>
              <a:rPr lang="en-US" sz="3000" dirty="0" err="1">
                <a:solidFill>
                  <a:srgbClr val="000000"/>
                </a:solidFill>
                <a:latin typeface="Noto Sans Kr"/>
                <a:ea typeface="Noto Sans Kr"/>
                <a:cs typeface="Noto Sans Kr"/>
                <a:sym typeface="Noto Sans Kr"/>
              </a:rPr>
              <a:t>배터리</a:t>
            </a:r>
            <a:r>
              <a:rPr lang="en-US" sz="3000" dirty="0">
                <a:solidFill>
                  <a:srgbClr val="000000"/>
                </a:solidFill>
                <a:latin typeface="Noto Sans Kr"/>
                <a:ea typeface="Noto Sans Kr"/>
                <a:cs typeface="Noto Sans Kr"/>
                <a:sym typeface="Noto Sans Kr"/>
              </a:rPr>
              <a:t> </a:t>
            </a:r>
            <a:r>
              <a:rPr lang="en-US" sz="3000" dirty="0" err="1">
                <a:solidFill>
                  <a:srgbClr val="000000"/>
                </a:solidFill>
                <a:latin typeface="Noto Sans Kr"/>
                <a:ea typeface="Noto Sans Kr"/>
                <a:cs typeface="Noto Sans Kr"/>
                <a:sym typeface="Noto Sans Kr"/>
              </a:rPr>
              <a:t>전압이</a:t>
            </a:r>
            <a:r>
              <a:rPr lang="en-US" sz="3000" dirty="0">
                <a:solidFill>
                  <a:srgbClr val="000000"/>
                </a:solidFill>
                <a:latin typeface="Noto Sans Kr"/>
                <a:ea typeface="Noto Sans Kr"/>
                <a:cs typeface="Noto Sans Kr"/>
                <a:sym typeface="Noto Sans Kr"/>
              </a:rPr>
              <a:t> </a:t>
            </a:r>
            <a:r>
              <a:rPr lang="en-US" sz="3000" dirty="0" err="1">
                <a:solidFill>
                  <a:srgbClr val="000000"/>
                </a:solidFill>
                <a:latin typeface="Noto Sans Kr"/>
                <a:ea typeface="Noto Sans Kr"/>
                <a:cs typeface="Noto Sans Kr"/>
                <a:sym typeface="Noto Sans Kr"/>
              </a:rPr>
              <a:t>각각</a:t>
            </a:r>
            <a:r>
              <a:rPr lang="en-US" sz="3000" dirty="0">
                <a:solidFill>
                  <a:srgbClr val="000000"/>
                </a:solidFill>
                <a:latin typeface="Noto Sans Kr"/>
                <a:ea typeface="Noto Sans Kr"/>
                <a:cs typeface="Noto Sans Kr"/>
                <a:sym typeface="Noto Sans Kr"/>
              </a:rPr>
              <a:t> 2.7V, 2.5V, 2.2V, 2.5V(</a:t>
            </a:r>
            <a:r>
              <a:rPr lang="en-US" sz="3000" dirty="0" err="1">
                <a:solidFill>
                  <a:srgbClr val="000000"/>
                </a:solidFill>
                <a:latin typeface="Noto Sans Kr"/>
                <a:ea typeface="Noto Sans Kr"/>
                <a:cs typeface="Noto Sans Kr"/>
                <a:sym typeface="Noto Sans Kr"/>
              </a:rPr>
              <a:t>배터리</a:t>
            </a:r>
            <a:r>
              <a:rPr lang="en-US" sz="3000" dirty="0">
                <a:solidFill>
                  <a:srgbClr val="000000"/>
                </a:solidFill>
                <a:latin typeface="Noto Sans Kr"/>
                <a:ea typeface="Noto Sans Kr"/>
                <a:cs typeface="Noto Sans Kr"/>
                <a:sym typeface="Noto Sans Kr"/>
              </a:rPr>
              <a:t> 5, 6, 7, 18번 순)로 </a:t>
            </a:r>
            <a:r>
              <a:rPr lang="en-US" sz="3000" dirty="0" err="1">
                <a:solidFill>
                  <a:srgbClr val="000000"/>
                </a:solidFill>
                <a:latin typeface="Noto Sans Kr"/>
                <a:ea typeface="Noto Sans Kr"/>
                <a:cs typeface="Noto Sans Kr"/>
                <a:sym typeface="Noto Sans Kr"/>
              </a:rPr>
              <a:t>떨어질</a:t>
            </a:r>
            <a:r>
              <a:rPr lang="en-US" sz="3000" dirty="0">
                <a:solidFill>
                  <a:srgbClr val="000000"/>
                </a:solidFill>
                <a:latin typeface="Noto Sans Kr"/>
                <a:ea typeface="Noto Sans Kr"/>
                <a:cs typeface="Noto Sans Kr"/>
                <a:sym typeface="Noto Sans Kr"/>
              </a:rPr>
              <a:t> </a:t>
            </a:r>
            <a:r>
              <a:rPr lang="en-US" sz="3000" dirty="0" err="1">
                <a:solidFill>
                  <a:srgbClr val="000000"/>
                </a:solidFill>
                <a:latin typeface="Noto Sans Kr"/>
                <a:ea typeface="Noto Sans Kr"/>
                <a:cs typeface="Noto Sans Kr"/>
                <a:sym typeface="Noto Sans Kr"/>
              </a:rPr>
              <a:t>때까지</a:t>
            </a:r>
            <a:r>
              <a:rPr lang="en-US" sz="3000" dirty="0">
                <a:solidFill>
                  <a:srgbClr val="000000"/>
                </a:solidFill>
                <a:latin typeface="Noto Sans Kr"/>
                <a:ea typeface="Noto Sans Kr"/>
                <a:cs typeface="Noto Sans Kr"/>
                <a:sym typeface="Noto Sans Kr"/>
              </a:rPr>
              <a:t> 2A의 </a:t>
            </a:r>
            <a:r>
              <a:rPr lang="en-US" sz="3000" dirty="0" err="1">
                <a:solidFill>
                  <a:srgbClr val="000000"/>
                </a:solidFill>
                <a:latin typeface="Noto Sans Kr"/>
                <a:ea typeface="Noto Sans Kr"/>
                <a:cs typeface="Noto Sans Kr"/>
                <a:sym typeface="Noto Sans Kr"/>
              </a:rPr>
              <a:t>정전류</a:t>
            </a:r>
            <a:r>
              <a:rPr lang="en-US" sz="3000" dirty="0">
                <a:solidFill>
                  <a:srgbClr val="000000"/>
                </a:solidFill>
                <a:latin typeface="Noto Sans Kr"/>
                <a:ea typeface="Noto Sans Kr"/>
                <a:cs typeface="Noto Sans Kr"/>
                <a:sym typeface="Noto Sans Kr"/>
              </a:rPr>
              <a:t>(CC) </a:t>
            </a:r>
            <a:r>
              <a:rPr lang="en-US" sz="3000" dirty="0" err="1">
                <a:solidFill>
                  <a:srgbClr val="000000"/>
                </a:solidFill>
                <a:latin typeface="Noto Sans Kr"/>
                <a:ea typeface="Noto Sans Kr"/>
                <a:cs typeface="Noto Sans Kr"/>
                <a:sym typeface="Noto Sans Kr"/>
              </a:rPr>
              <a:t>레벨로</a:t>
            </a:r>
            <a:r>
              <a:rPr lang="en-US" sz="3000" dirty="0">
                <a:solidFill>
                  <a:srgbClr val="000000"/>
                </a:solidFill>
                <a:latin typeface="Noto Sans Kr"/>
                <a:ea typeface="Noto Sans Kr"/>
                <a:cs typeface="Noto Sans Kr"/>
                <a:sym typeface="Noto Sans Kr"/>
              </a:rPr>
              <a:t> </a:t>
            </a:r>
            <a:r>
              <a:rPr lang="en-US" sz="3000" dirty="0" err="1">
                <a:solidFill>
                  <a:srgbClr val="000000"/>
                </a:solidFill>
                <a:latin typeface="Noto Sans Kr"/>
                <a:ea typeface="Noto Sans Kr"/>
                <a:cs typeface="Noto Sans Kr"/>
                <a:sym typeface="Noto Sans Kr"/>
              </a:rPr>
              <a:t>수행됨</a:t>
            </a:r>
            <a:r>
              <a:rPr lang="en-US" sz="3000" dirty="0">
                <a:solidFill>
                  <a:srgbClr val="000000"/>
                </a:solidFill>
                <a:latin typeface="Noto Sans Kr"/>
                <a:ea typeface="Noto Sans Kr"/>
                <a:cs typeface="Noto Sans Kr"/>
                <a:sym typeface="Noto Sans Kr"/>
              </a:rPr>
              <a:t>.</a:t>
            </a:r>
          </a:p>
        </p:txBody>
      </p:sp>
      <p:sp>
        <p:nvSpPr>
          <p:cNvPr id="6" name="TextBox 6"/>
          <p:cNvSpPr txBox="1"/>
          <p:nvPr/>
        </p:nvSpPr>
        <p:spPr>
          <a:xfrm>
            <a:off x="411951" y="1293099"/>
            <a:ext cx="7321535" cy="669925"/>
          </a:xfrm>
          <a:prstGeom prst="rect">
            <a:avLst/>
          </a:prstGeom>
        </p:spPr>
        <p:txBody>
          <a:bodyPr lIns="0" tIns="0" rIns="0" bIns="0" rtlCol="0" anchor="t">
            <a:spAutoFit/>
          </a:bodyPr>
          <a:lstStyle/>
          <a:p>
            <a:pPr algn="l">
              <a:lnSpc>
                <a:spcPts val="5599"/>
              </a:lnSpc>
              <a:spcBef>
                <a:spcPct val="0"/>
              </a:spcBef>
            </a:pPr>
            <a:r>
              <a:rPr lang="en-US" sz="3999" b="1">
                <a:solidFill>
                  <a:srgbClr val="000000"/>
                </a:solidFill>
                <a:latin typeface="Noto Sans Kr Bold"/>
                <a:ea typeface="Noto Sans Kr Bold"/>
                <a:cs typeface="Noto Sans Kr Bold"/>
                <a:sym typeface="Noto Sans Kr Bold"/>
              </a:rPr>
              <a:t>1. metadata.csv</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103120"/>
          </a:xfrm>
          <a:custGeom>
            <a:avLst/>
            <a:gdLst/>
            <a:ahLst/>
            <a:cxnLst/>
            <a:rect l="l" t="t" r="r" b="b"/>
            <a:pathLst>
              <a:path w="18288000" h="2103120">
                <a:moveTo>
                  <a:pt x="0" y="0"/>
                </a:moveTo>
                <a:lnTo>
                  <a:pt x="18288000" y="0"/>
                </a:lnTo>
                <a:lnTo>
                  <a:pt x="18288000" y="2103120"/>
                </a:lnTo>
                <a:lnTo>
                  <a:pt x="0" y="2103120"/>
                </a:lnTo>
                <a:lnTo>
                  <a:pt x="0" y="0"/>
                </a:lnTo>
                <a:close/>
              </a:path>
            </a:pathLst>
          </a:custGeom>
          <a:blipFill>
            <a:blip r:embed="rId2"/>
            <a:stretch>
              <a:fillRect/>
            </a:stretch>
          </a:blipFill>
        </p:spPr>
        <p:txBody>
          <a:bodyPr/>
          <a:lstStyle/>
          <a:p>
            <a:endParaRPr lang="ko-KR" altLang="en-US"/>
          </a:p>
        </p:txBody>
      </p:sp>
      <p:sp>
        <p:nvSpPr>
          <p:cNvPr id="3" name="TextBox 3"/>
          <p:cNvSpPr txBox="1"/>
          <p:nvPr/>
        </p:nvSpPr>
        <p:spPr>
          <a:xfrm>
            <a:off x="0" y="139602"/>
            <a:ext cx="5366156" cy="669925"/>
          </a:xfrm>
          <a:prstGeom prst="rect">
            <a:avLst/>
          </a:prstGeom>
        </p:spPr>
        <p:txBody>
          <a:bodyPr lIns="0" tIns="0" rIns="0" bIns="0" rtlCol="0" anchor="t">
            <a:spAutoFit/>
          </a:bodyPr>
          <a:lstStyle/>
          <a:p>
            <a:pPr algn="ctr">
              <a:lnSpc>
                <a:spcPts val="5599"/>
              </a:lnSpc>
              <a:spcBef>
                <a:spcPct val="0"/>
              </a:spcBef>
            </a:pPr>
            <a:r>
              <a:rPr lang="en-US" sz="3999" b="1">
                <a:solidFill>
                  <a:srgbClr val="FFFFFF"/>
                </a:solidFill>
                <a:latin typeface="Noto Sans Kr Bold"/>
                <a:ea typeface="Noto Sans Kr Bold"/>
                <a:cs typeface="Noto Sans Kr Bold"/>
                <a:sym typeface="Noto Sans Kr Bold"/>
              </a:rPr>
              <a:t>3. 데이터 구조 및 분류</a:t>
            </a:r>
          </a:p>
        </p:txBody>
      </p:sp>
      <p:sp>
        <p:nvSpPr>
          <p:cNvPr id="4" name="Freeform 4"/>
          <p:cNvSpPr/>
          <p:nvPr/>
        </p:nvSpPr>
        <p:spPr>
          <a:xfrm>
            <a:off x="7975301" y="4695746"/>
            <a:ext cx="9808683" cy="5181670"/>
          </a:xfrm>
          <a:custGeom>
            <a:avLst/>
            <a:gdLst/>
            <a:ahLst/>
            <a:cxnLst/>
            <a:rect l="l" t="t" r="r" b="b"/>
            <a:pathLst>
              <a:path w="9808683" h="5181670">
                <a:moveTo>
                  <a:pt x="0" y="0"/>
                </a:moveTo>
                <a:lnTo>
                  <a:pt x="9808683" y="0"/>
                </a:lnTo>
                <a:lnTo>
                  <a:pt x="9808683" y="5181671"/>
                </a:lnTo>
                <a:lnTo>
                  <a:pt x="0" y="5181671"/>
                </a:lnTo>
                <a:lnTo>
                  <a:pt x="0" y="0"/>
                </a:lnTo>
                <a:close/>
              </a:path>
            </a:pathLst>
          </a:custGeom>
          <a:blipFill>
            <a:blip r:embed="rId3"/>
            <a:stretch>
              <a:fillRect/>
            </a:stretch>
          </a:blipFill>
        </p:spPr>
        <p:txBody>
          <a:bodyPr/>
          <a:lstStyle/>
          <a:p>
            <a:endParaRPr lang="ko-KR" altLang="en-US"/>
          </a:p>
        </p:txBody>
      </p:sp>
      <p:sp>
        <p:nvSpPr>
          <p:cNvPr id="5" name="TextBox 5"/>
          <p:cNvSpPr txBox="1"/>
          <p:nvPr/>
        </p:nvSpPr>
        <p:spPr>
          <a:xfrm>
            <a:off x="201305" y="2941320"/>
            <a:ext cx="7266097" cy="1590675"/>
          </a:xfrm>
          <a:prstGeom prst="rect">
            <a:avLst/>
          </a:prstGeom>
        </p:spPr>
        <p:txBody>
          <a:bodyPr lIns="0" tIns="0" rIns="0" bIns="0" rtlCol="0" anchor="t">
            <a:spAutoFit/>
          </a:bodyPr>
          <a:lstStyle/>
          <a:p>
            <a:pPr marL="647700" lvl="1" indent="-323850" algn="just">
              <a:lnSpc>
                <a:spcPts val="4200"/>
              </a:lnSpc>
              <a:spcBef>
                <a:spcPct val="0"/>
              </a:spcBef>
              <a:buFont typeface="Arial"/>
              <a:buChar char="•"/>
            </a:pPr>
            <a:r>
              <a:rPr lang="en-US" sz="3000">
                <a:solidFill>
                  <a:srgbClr val="000000"/>
                </a:solidFill>
                <a:latin typeface="Noto Sans Kr"/>
                <a:ea typeface="Noto Sans Kr"/>
                <a:cs typeface="Noto Sans Kr"/>
                <a:sym typeface="Noto Sans Kr"/>
              </a:rPr>
              <a:t>Impedance : 0.1Hz에서 5kHz까지의 전기화학 임피던스 분광법(EIS) 주파수 스윕을 통해 측정되었습니다. </a:t>
            </a:r>
          </a:p>
        </p:txBody>
      </p:sp>
      <p:sp>
        <p:nvSpPr>
          <p:cNvPr id="6" name="TextBox 6"/>
          <p:cNvSpPr txBox="1"/>
          <p:nvPr/>
        </p:nvSpPr>
        <p:spPr>
          <a:xfrm>
            <a:off x="411951" y="1293099"/>
            <a:ext cx="7321535" cy="669925"/>
          </a:xfrm>
          <a:prstGeom prst="rect">
            <a:avLst/>
          </a:prstGeom>
        </p:spPr>
        <p:txBody>
          <a:bodyPr lIns="0" tIns="0" rIns="0" bIns="0" rtlCol="0" anchor="t">
            <a:spAutoFit/>
          </a:bodyPr>
          <a:lstStyle/>
          <a:p>
            <a:pPr algn="l">
              <a:lnSpc>
                <a:spcPts val="5599"/>
              </a:lnSpc>
              <a:spcBef>
                <a:spcPct val="0"/>
              </a:spcBef>
            </a:pPr>
            <a:r>
              <a:rPr lang="en-US" sz="3999" b="1">
                <a:solidFill>
                  <a:srgbClr val="000000"/>
                </a:solidFill>
                <a:latin typeface="Noto Sans Kr Bold"/>
                <a:ea typeface="Noto Sans Kr Bold"/>
                <a:cs typeface="Noto Sans Kr Bold"/>
                <a:sym typeface="Noto Sans Kr Bold"/>
              </a:rPr>
              <a:t>1. metadata.csv</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103120"/>
          </a:xfrm>
          <a:custGeom>
            <a:avLst/>
            <a:gdLst/>
            <a:ahLst/>
            <a:cxnLst/>
            <a:rect l="l" t="t" r="r" b="b"/>
            <a:pathLst>
              <a:path w="18288000" h="2103120">
                <a:moveTo>
                  <a:pt x="0" y="0"/>
                </a:moveTo>
                <a:lnTo>
                  <a:pt x="18288000" y="0"/>
                </a:lnTo>
                <a:lnTo>
                  <a:pt x="18288000" y="2103120"/>
                </a:lnTo>
                <a:lnTo>
                  <a:pt x="0" y="2103120"/>
                </a:lnTo>
                <a:lnTo>
                  <a:pt x="0" y="0"/>
                </a:lnTo>
                <a:close/>
              </a:path>
            </a:pathLst>
          </a:custGeom>
          <a:blipFill>
            <a:blip r:embed="rId2"/>
            <a:stretch>
              <a:fillRect/>
            </a:stretch>
          </a:blipFill>
        </p:spPr>
        <p:txBody>
          <a:bodyPr/>
          <a:lstStyle/>
          <a:p>
            <a:endParaRPr lang="ko-KR" altLang="en-US"/>
          </a:p>
        </p:txBody>
      </p:sp>
      <p:sp>
        <p:nvSpPr>
          <p:cNvPr id="3" name="Freeform 3"/>
          <p:cNvSpPr/>
          <p:nvPr/>
        </p:nvSpPr>
        <p:spPr>
          <a:xfrm>
            <a:off x="180434" y="2249383"/>
            <a:ext cx="10371444" cy="7603024"/>
          </a:xfrm>
          <a:custGeom>
            <a:avLst/>
            <a:gdLst/>
            <a:ahLst/>
            <a:cxnLst/>
            <a:rect l="l" t="t" r="r" b="b"/>
            <a:pathLst>
              <a:path w="10371444" h="7603024">
                <a:moveTo>
                  <a:pt x="0" y="0"/>
                </a:moveTo>
                <a:lnTo>
                  <a:pt x="10371444" y="0"/>
                </a:lnTo>
                <a:lnTo>
                  <a:pt x="10371444" y="7603024"/>
                </a:lnTo>
                <a:lnTo>
                  <a:pt x="0" y="7603024"/>
                </a:lnTo>
                <a:lnTo>
                  <a:pt x="0" y="0"/>
                </a:lnTo>
                <a:close/>
              </a:path>
            </a:pathLst>
          </a:custGeom>
          <a:blipFill>
            <a:blip r:embed="rId3"/>
            <a:stretch>
              <a:fillRect/>
            </a:stretch>
          </a:blipFill>
        </p:spPr>
        <p:txBody>
          <a:bodyPr/>
          <a:lstStyle/>
          <a:p>
            <a:endParaRPr lang="ko-KR" altLang="en-US"/>
          </a:p>
        </p:txBody>
      </p:sp>
      <p:sp>
        <p:nvSpPr>
          <p:cNvPr id="4" name="TextBox 4"/>
          <p:cNvSpPr txBox="1"/>
          <p:nvPr/>
        </p:nvSpPr>
        <p:spPr>
          <a:xfrm>
            <a:off x="384148" y="1322005"/>
            <a:ext cx="12858376" cy="669925"/>
          </a:xfrm>
          <a:prstGeom prst="rect">
            <a:avLst/>
          </a:prstGeom>
        </p:spPr>
        <p:txBody>
          <a:bodyPr lIns="0" tIns="0" rIns="0" bIns="0" rtlCol="0" anchor="t">
            <a:spAutoFit/>
          </a:bodyPr>
          <a:lstStyle/>
          <a:p>
            <a:pPr algn="l">
              <a:lnSpc>
                <a:spcPts val="5599"/>
              </a:lnSpc>
              <a:spcBef>
                <a:spcPct val="0"/>
              </a:spcBef>
            </a:pPr>
            <a:r>
              <a:rPr lang="en-US" sz="3999" b="1">
                <a:solidFill>
                  <a:srgbClr val="000000"/>
                </a:solidFill>
                <a:latin typeface="Noto Sans Kr Bold"/>
                <a:ea typeface="Noto Sans Kr Bold"/>
                <a:cs typeface="Noto Sans Kr Bold"/>
                <a:sym typeface="Noto Sans Kr Bold"/>
              </a:rPr>
              <a:t>1. metadata.csv - 배터리 통계</a:t>
            </a:r>
          </a:p>
        </p:txBody>
      </p:sp>
      <p:sp>
        <p:nvSpPr>
          <p:cNvPr id="5" name="TextBox 5"/>
          <p:cNvSpPr txBox="1"/>
          <p:nvPr/>
        </p:nvSpPr>
        <p:spPr>
          <a:xfrm>
            <a:off x="0" y="139602"/>
            <a:ext cx="5366156" cy="669925"/>
          </a:xfrm>
          <a:prstGeom prst="rect">
            <a:avLst/>
          </a:prstGeom>
        </p:spPr>
        <p:txBody>
          <a:bodyPr lIns="0" tIns="0" rIns="0" bIns="0" rtlCol="0" anchor="t">
            <a:spAutoFit/>
          </a:bodyPr>
          <a:lstStyle/>
          <a:p>
            <a:pPr algn="ctr">
              <a:lnSpc>
                <a:spcPts val="5599"/>
              </a:lnSpc>
              <a:spcBef>
                <a:spcPct val="0"/>
              </a:spcBef>
            </a:pPr>
            <a:r>
              <a:rPr lang="en-US" sz="3999" b="1">
                <a:solidFill>
                  <a:srgbClr val="FFFFFF"/>
                </a:solidFill>
                <a:latin typeface="Noto Sans Kr Bold"/>
                <a:ea typeface="Noto Sans Kr Bold"/>
                <a:cs typeface="Noto Sans Kr Bold"/>
                <a:sym typeface="Noto Sans Kr Bold"/>
              </a:rPr>
              <a:t>3. 데이터 구조 및 분류</a:t>
            </a:r>
          </a:p>
        </p:txBody>
      </p:sp>
      <p:sp>
        <p:nvSpPr>
          <p:cNvPr id="6" name="TextBox 6"/>
          <p:cNvSpPr txBox="1"/>
          <p:nvPr/>
        </p:nvSpPr>
        <p:spPr>
          <a:xfrm>
            <a:off x="10746895" y="4552188"/>
            <a:ext cx="7229136" cy="2079625"/>
          </a:xfrm>
          <a:prstGeom prst="rect">
            <a:avLst/>
          </a:prstGeom>
        </p:spPr>
        <p:txBody>
          <a:bodyPr lIns="0" tIns="0" rIns="0" bIns="0" rtlCol="0" anchor="t">
            <a:spAutoFit/>
          </a:bodyPr>
          <a:lstStyle/>
          <a:p>
            <a:pPr algn="just">
              <a:lnSpc>
                <a:spcPts val="5599"/>
              </a:lnSpc>
            </a:pPr>
            <a:r>
              <a:rPr lang="en-US" sz="3999">
                <a:solidFill>
                  <a:srgbClr val="000000"/>
                </a:solidFill>
                <a:latin typeface="Noto Sans Kr"/>
                <a:ea typeface="Noto Sans Kr"/>
                <a:cs typeface="Noto Sans Kr"/>
                <a:sym typeface="Noto Sans Kr"/>
              </a:rPr>
              <a:t>배터리는 34종류 존재</a:t>
            </a:r>
          </a:p>
          <a:p>
            <a:pPr algn="just">
              <a:lnSpc>
                <a:spcPts val="5599"/>
              </a:lnSpc>
              <a:spcBef>
                <a:spcPct val="0"/>
              </a:spcBef>
            </a:pPr>
            <a:r>
              <a:rPr lang="en-US" sz="3999">
                <a:solidFill>
                  <a:srgbClr val="000000"/>
                </a:solidFill>
                <a:latin typeface="Noto Sans Kr"/>
                <a:ea typeface="Noto Sans Kr"/>
                <a:cs typeface="Noto Sans Kr"/>
                <a:sym typeface="Noto Sans Kr"/>
              </a:rPr>
              <a:t>가장 많은 배터리 id는 197개씩의 데이터 파일에서 사용된 33,34,36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103120"/>
          </a:xfrm>
          <a:custGeom>
            <a:avLst/>
            <a:gdLst/>
            <a:ahLst/>
            <a:cxnLst/>
            <a:rect l="l" t="t" r="r" b="b"/>
            <a:pathLst>
              <a:path w="18288000" h="2103120">
                <a:moveTo>
                  <a:pt x="0" y="0"/>
                </a:moveTo>
                <a:lnTo>
                  <a:pt x="18288000" y="0"/>
                </a:lnTo>
                <a:lnTo>
                  <a:pt x="18288000" y="2103120"/>
                </a:lnTo>
                <a:lnTo>
                  <a:pt x="0" y="2103120"/>
                </a:lnTo>
                <a:lnTo>
                  <a:pt x="0" y="0"/>
                </a:lnTo>
                <a:close/>
              </a:path>
            </a:pathLst>
          </a:custGeom>
          <a:blipFill>
            <a:blip r:embed="rId2"/>
            <a:stretch>
              <a:fillRect/>
            </a:stretch>
          </a:blipFill>
        </p:spPr>
        <p:txBody>
          <a:bodyPr/>
          <a:lstStyle/>
          <a:p>
            <a:endParaRPr lang="ko-KR" altLang="en-US"/>
          </a:p>
        </p:txBody>
      </p:sp>
      <p:sp>
        <p:nvSpPr>
          <p:cNvPr id="3" name="Freeform 3"/>
          <p:cNvSpPr/>
          <p:nvPr/>
        </p:nvSpPr>
        <p:spPr>
          <a:xfrm>
            <a:off x="452728" y="2103120"/>
            <a:ext cx="15146898" cy="2524483"/>
          </a:xfrm>
          <a:custGeom>
            <a:avLst/>
            <a:gdLst/>
            <a:ahLst/>
            <a:cxnLst/>
            <a:rect l="l" t="t" r="r" b="b"/>
            <a:pathLst>
              <a:path w="15146898" h="2524483">
                <a:moveTo>
                  <a:pt x="0" y="0"/>
                </a:moveTo>
                <a:lnTo>
                  <a:pt x="15146898" y="0"/>
                </a:lnTo>
                <a:lnTo>
                  <a:pt x="15146898" y="2524483"/>
                </a:lnTo>
                <a:lnTo>
                  <a:pt x="0" y="2524483"/>
                </a:lnTo>
                <a:lnTo>
                  <a:pt x="0" y="0"/>
                </a:lnTo>
                <a:close/>
              </a:path>
            </a:pathLst>
          </a:custGeom>
          <a:blipFill>
            <a:blip r:embed="rId3"/>
            <a:stretch>
              <a:fillRect/>
            </a:stretch>
          </a:blipFill>
        </p:spPr>
        <p:txBody>
          <a:bodyPr/>
          <a:lstStyle/>
          <a:p>
            <a:endParaRPr lang="ko-KR" altLang="en-US"/>
          </a:p>
        </p:txBody>
      </p:sp>
      <p:sp>
        <p:nvSpPr>
          <p:cNvPr id="4" name="TextBox 4"/>
          <p:cNvSpPr txBox="1"/>
          <p:nvPr/>
        </p:nvSpPr>
        <p:spPr>
          <a:xfrm>
            <a:off x="452728" y="1290320"/>
            <a:ext cx="14876913" cy="669925"/>
          </a:xfrm>
          <a:prstGeom prst="rect">
            <a:avLst/>
          </a:prstGeom>
        </p:spPr>
        <p:txBody>
          <a:bodyPr lIns="0" tIns="0" rIns="0" bIns="0" rtlCol="0" anchor="t">
            <a:spAutoFit/>
          </a:bodyPr>
          <a:lstStyle/>
          <a:p>
            <a:pPr algn="l">
              <a:lnSpc>
                <a:spcPts val="5599"/>
              </a:lnSpc>
              <a:spcBef>
                <a:spcPct val="0"/>
              </a:spcBef>
            </a:pPr>
            <a:r>
              <a:rPr lang="en-US" sz="3999" b="1">
                <a:solidFill>
                  <a:srgbClr val="000000"/>
                </a:solidFill>
                <a:latin typeface="Noto Sans Kr Bold"/>
                <a:ea typeface="Noto Sans Kr Bold"/>
                <a:cs typeface="Noto Sans Kr Bold"/>
                <a:sym typeface="Noto Sans Kr Bold"/>
              </a:rPr>
              <a:t>1. metadata.csv - 온도에 따른 방전 용량 분석</a:t>
            </a:r>
          </a:p>
        </p:txBody>
      </p:sp>
      <p:sp>
        <p:nvSpPr>
          <p:cNvPr id="5" name="TextBox 5"/>
          <p:cNvSpPr txBox="1"/>
          <p:nvPr/>
        </p:nvSpPr>
        <p:spPr>
          <a:xfrm>
            <a:off x="0" y="139602"/>
            <a:ext cx="5366156" cy="669925"/>
          </a:xfrm>
          <a:prstGeom prst="rect">
            <a:avLst/>
          </a:prstGeom>
        </p:spPr>
        <p:txBody>
          <a:bodyPr lIns="0" tIns="0" rIns="0" bIns="0" rtlCol="0" anchor="t">
            <a:spAutoFit/>
          </a:bodyPr>
          <a:lstStyle/>
          <a:p>
            <a:pPr algn="ctr">
              <a:lnSpc>
                <a:spcPts val="5599"/>
              </a:lnSpc>
              <a:spcBef>
                <a:spcPct val="0"/>
              </a:spcBef>
            </a:pPr>
            <a:r>
              <a:rPr lang="en-US" sz="3999" b="1">
                <a:solidFill>
                  <a:srgbClr val="FFFFFF"/>
                </a:solidFill>
                <a:latin typeface="Noto Sans Kr Bold"/>
                <a:ea typeface="Noto Sans Kr Bold"/>
                <a:cs typeface="Noto Sans Kr Bold"/>
                <a:sym typeface="Noto Sans Kr Bold"/>
              </a:rPr>
              <a:t>3. 데이터 구조 및 분류</a:t>
            </a:r>
          </a:p>
        </p:txBody>
      </p:sp>
      <p:sp>
        <p:nvSpPr>
          <p:cNvPr id="6" name="TextBox 6"/>
          <p:cNvSpPr txBox="1"/>
          <p:nvPr/>
        </p:nvSpPr>
        <p:spPr>
          <a:xfrm>
            <a:off x="0" y="4722853"/>
            <a:ext cx="17751530" cy="5920105"/>
          </a:xfrm>
          <a:prstGeom prst="rect">
            <a:avLst/>
          </a:prstGeom>
        </p:spPr>
        <p:txBody>
          <a:bodyPr lIns="0" tIns="0" rIns="0" bIns="0" rtlCol="0" anchor="t">
            <a:spAutoFit/>
          </a:bodyPr>
          <a:lstStyle/>
          <a:p>
            <a:pPr marL="604523" lvl="1" indent="-302261" algn="just">
              <a:lnSpc>
                <a:spcPts val="3920"/>
              </a:lnSpc>
              <a:buFont typeface="Arial"/>
              <a:buChar char="•"/>
            </a:pPr>
            <a:r>
              <a:rPr lang="en-US" sz="2800">
                <a:solidFill>
                  <a:srgbClr val="000000"/>
                </a:solidFill>
                <a:latin typeface="Noto Sans Kr"/>
                <a:ea typeface="Noto Sans Kr"/>
                <a:cs typeface="Noto Sans Kr"/>
                <a:sym typeface="Noto Sans Kr"/>
              </a:rPr>
              <a:t>저온 충격의 확인:</a:t>
            </a:r>
          </a:p>
          <a:p>
            <a:pPr algn="just">
              <a:lnSpc>
                <a:spcPts val="3920"/>
              </a:lnSpc>
            </a:pPr>
            <a:r>
              <a:rPr lang="en-US" sz="2800">
                <a:solidFill>
                  <a:srgbClr val="000000"/>
                </a:solidFill>
                <a:latin typeface="Noto Sans Kr"/>
                <a:ea typeface="Noto Sans Kr"/>
                <a:cs typeface="Noto Sans Kr"/>
                <a:sym typeface="Noto Sans Kr"/>
              </a:rPr>
              <a:t>      저온 (4°C) 그룹의 평균 용량은 1.07 Ah로, 실온(1.60 Ah) 대비 약 33% 낮은 성능 </a:t>
            </a:r>
          </a:p>
          <a:p>
            <a:pPr algn="just">
              <a:lnSpc>
                <a:spcPts val="3920"/>
              </a:lnSpc>
            </a:pPr>
            <a:r>
              <a:rPr lang="en-US" sz="2800">
                <a:solidFill>
                  <a:srgbClr val="000000"/>
                </a:solidFill>
                <a:latin typeface="Noto Sans Kr"/>
                <a:ea typeface="Noto Sans Kr"/>
                <a:cs typeface="Noto Sans Kr"/>
                <a:sym typeface="Noto Sans Kr"/>
              </a:rPr>
              <a:t>      이는 낮은 온도에서 전해질의 이온 이동 속도가 느려지고 내부 저항이 일시적으로 증가하여, 배터리가 실제 용량을            </a:t>
            </a:r>
          </a:p>
          <a:p>
            <a:pPr algn="just">
              <a:lnSpc>
                <a:spcPts val="3920"/>
              </a:lnSpc>
            </a:pPr>
            <a:r>
              <a:rPr lang="en-US" sz="2800">
                <a:solidFill>
                  <a:srgbClr val="000000"/>
                </a:solidFill>
                <a:latin typeface="Noto Sans Kr"/>
                <a:ea typeface="Noto Sans Kr"/>
                <a:cs typeface="Noto Sans Kr"/>
                <a:sym typeface="Noto Sans Kr"/>
              </a:rPr>
              <a:t>      발휘 하지 못하는 현상을 입증</a:t>
            </a:r>
          </a:p>
          <a:p>
            <a:pPr algn="just">
              <a:lnSpc>
                <a:spcPts val="3920"/>
              </a:lnSpc>
            </a:pPr>
            <a:endParaRPr lang="en-US" sz="2800">
              <a:solidFill>
                <a:srgbClr val="000000"/>
              </a:solidFill>
              <a:latin typeface="Noto Sans Kr"/>
              <a:ea typeface="Noto Sans Kr"/>
              <a:cs typeface="Noto Sans Kr"/>
              <a:sym typeface="Noto Sans Kr"/>
            </a:endParaRPr>
          </a:p>
          <a:p>
            <a:pPr marL="604523" lvl="1" indent="-302261" algn="just">
              <a:lnSpc>
                <a:spcPts val="3920"/>
              </a:lnSpc>
              <a:buFont typeface="Arial"/>
              <a:buChar char="•"/>
            </a:pPr>
            <a:r>
              <a:rPr lang="en-US" sz="2800">
                <a:solidFill>
                  <a:srgbClr val="000000"/>
                </a:solidFill>
                <a:latin typeface="Noto Sans Kr"/>
                <a:ea typeface="Noto Sans Kr"/>
                <a:cs typeface="Noto Sans Kr"/>
                <a:sym typeface="Noto Sans Kr"/>
              </a:rPr>
              <a:t>균일성 분석 (표준편차): 고온 (43°C) 그룹은 표준편차가 0.0699로 가장 낮고, 저온 그룹의 표준편차는 0.4836으로 가장 높음.  이는 고온 그룹의 배터리들이 상대적으로 균일한 용량 감소 패턴을 보였음을 의미하며, 저온 조건에서 배터리 용량의 변동성이 매우 컸으며, 온도에 따른 성능 편차가 심각했음을 시사</a:t>
            </a:r>
          </a:p>
          <a:p>
            <a:pPr algn="just">
              <a:lnSpc>
                <a:spcPts val="3920"/>
              </a:lnSpc>
            </a:pPr>
            <a:endParaRPr lang="en-US" sz="2800">
              <a:solidFill>
                <a:srgbClr val="000000"/>
              </a:solidFill>
              <a:latin typeface="Noto Sans Kr"/>
              <a:ea typeface="Noto Sans Kr"/>
              <a:cs typeface="Noto Sans Kr"/>
              <a:sym typeface="Noto Sans Kr"/>
            </a:endParaRPr>
          </a:p>
          <a:p>
            <a:pPr marL="604523" lvl="1" indent="-302261" algn="just">
              <a:lnSpc>
                <a:spcPts val="3920"/>
              </a:lnSpc>
              <a:buFont typeface="Arial"/>
              <a:buChar char="•"/>
            </a:pPr>
            <a:r>
              <a:rPr lang="en-US" sz="2800">
                <a:solidFill>
                  <a:srgbClr val="000000"/>
                </a:solidFill>
                <a:latin typeface="Noto Sans Kr"/>
                <a:ea typeface="Noto Sans Kr"/>
                <a:cs typeface="Noto Sans Kr"/>
                <a:sym typeface="Noto Sans Kr"/>
              </a:rPr>
              <a:t>결론:  주변 온도는 배터리의 노화 속도 뿐만 아니라, 현재 사이클에서 즉시 발휘할 수 있는 사용 용량을 결정하는 가장 중요한 환경 요인. 특히 저온 환경이 용량 손실의 가장 큰 원인으로 확인</a:t>
            </a:r>
          </a:p>
          <a:p>
            <a:pPr algn="just">
              <a:lnSpc>
                <a:spcPts val="3920"/>
              </a:lnSpc>
              <a:spcBef>
                <a:spcPct val="0"/>
              </a:spcBef>
            </a:pPr>
            <a:endParaRPr lang="en-US" sz="2800">
              <a:solidFill>
                <a:srgbClr val="000000"/>
              </a:solidFill>
              <a:latin typeface="Noto Sans Kr"/>
              <a:ea typeface="Noto Sans Kr"/>
              <a:cs typeface="Noto Sans Kr"/>
              <a:sym typeface="Noto Sans K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TotalTime>
  <Words>1376</Words>
  <Application>Microsoft Office PowerPoint</Application>
  <PresentationFormat>사용자 지정</PresentationFormat>
  <Paragraphs>139</Paragraphs>
  <Slides>22</Slides>
  <Notes>2</Notes>
  <HiddenSlides>0</HiddenSlides>
  <MMClips>0</MMClips>
  <ScaleCrop>false</ScaleCrop>
  <HeadingPairs>
    <vt:vector size="8" baseType="variant">
      <vt:variant>
        <vt:lpstr>사용한 글꼴</vt:lpstr>
      </vt:variant>
      <vt:variant>
        <vt:i4>6</vt:i4>
      </vt:variant>
      <vt:variant>
        <vt:lpstr>테마</vt:lpstr>
      </vt:variant>
      <vt:variant>
        <vt:i4>1</vt:i4>
      </vt:variant>
      <vt:variant>
        <vt:lpstr>포함된 OLE 서버</vt:lpstr>
      </vt:variant>
      <vt:variant>
        <vt:i4>1</vt:i4>
      </vt:variant>
      <vt:variant>
        <vt:lpstr>슬라이드 제목</vt:lpstr>
      </vt:variant>
      <vt:variant>
        <vt:i4>22</vt:i4>
      </vt:variant>
    </vt:vector>
  </HeadingPairs>
  <TitlesOfParts>
    <vt:vector size="30" baseType="lpstr">
      <vt:lpstr>Arial Bold</vt:lpstr>
      <vt:lpstr>Noto Sans Kr</vt:lpstr>
      <vt:lpstr>Calibri</vt:lpstr>
      <vt:lpstr>Noto Sans Kr Bold</vt:lpstr>
      <vt:lpstr>맑은 고딕</vt:lpstr>
      <vt:lpstr>Arial</vt:lpstr>
      <vt:lpstr>Office Theme</vt:lpstr>
      <vt:lpstr>Worksheet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251029_NASA 배터리 데이터셋</dc:title>
  <cp:lastModifiedBy>최대한</cp:lastModifiedBy>
  <cp:revision>1</cp:revision>
  <dcterms:created xsi:type="dcterms:W3CDTF">2006-08-16T00:00:00Z</dcterms:created>
  <dcterms:modified xsi:type="dcterms:W3CDTF">2025-10-29T06:40:12Z</dcterms:modified>
  <dc:identifier>DAG3FzcePPI</dc:identifier>
</cp:coreProperties>
</file>